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9"/>
  </p:notesMasterIdLst>
  <p:sldIdLst>
    <p:sldId id="256" r:id="rId2"/>
    <p:sldId id="272" r:id="rId3"/>
    <p:sldId id="275" r:id="rId4"/>
    <p:sldId id="257" r:id="rId5"/>
    <p:sldId id="269" r:id="rId6"/>
    <p:sldId id="299" r:id="rId7"/>
    <p:sldId id="298" r:id="rId8"/>
    <p:sldId id="274" r:id="rId9"/>
    <p:sldId id="266" r:id="rId10"/>
    <p:sldId id="300" r:id="rId11"/>
    <p:sldId id="345" r:id="rId12"/>
    <p:sldId id="314" r:id="rId13"/>
    <p:sldId id="315" r:id="rId14"/>
    <p:sldId id="317" r:id="rId15"/>
    <p:sldId id="318" r:id="rId16"/>
    <p:sldId id="334" r:id="rId17"/>
    <p:sldId id="335" r:id="rId18"/>
    <p:sldId id="336" r:id="rId19"/>
    <p:sldId id="337" r:id="rId20"/>
    <p:sldId id="338" r:id="rId21"/>
    <p:sldId id="320" r:id="rId22"/>
    <p:sldId id="321" r:id="rId23"/>
    <p:sldId id="339" r:id="rId24"/>
    <p:sldId id="301" r:id="rId25"/>
    <p:sldId id="346" r:id="rId26"/>
    <p:sldId id="353" r:id="rId27"/>
    <p:sldId id="349" r:id="rId28"/>
    <p:sldId id="354" r:id="rId29"/>
    <p:sldId id="350" r:id="rId30"/>
    <p:sldId id="355" r:id="rId31"/>
    <p:sldId id="351" r:id="rId32"/>
    <p:sldId id="352" r:id="rId33"/>
    <p:sldId id="302" r:id="rId34"/>
    <p:sldId id="303" r:id="rId35"/>
    <p:sldId id="304" r:id="rId36"/>
    <p:sldId id="265" r:id="rId37"/>
    <p:sldId id="305" r:id="rId38"/>
    <p:sldId id="306" r:id="rId39"/>
    <p:sldId id="357" r:id="rId40"/>
    <p:sldId id="307" r:id="rId41"/>
    <p:sldId id="356" r:id="rId42"/>
    <p:sldId id="358" r:id="rId43"/>
    <p:sldId id="359" r:id="rId44"/>
    <p:sldId id="367" r:id="rId45"/>
    <p:sldId id="368" r:id="rId46"/>
    <p:sldId id="309" r:id="rId47"/>
    <p:sldId id="360" r:id="rId48"/>
    <p:sldId id="361" r:id="rId49"/>
    <p:sldId id="362" r:id="rId50"/>
    <p:sldId id="363" r:id="rId51"/>
    <p:sldId id="365" r:id="rId52"/>
    <p:sldId id="364" r:id="rId53"/>
    <p:sldId id="366" r:id="rId54"/>
    <p:sldId id="312" r:id="rId55"/>
    <p:sldId id="313" r:id="rId56"/>
    <p:sldId id="276" r:id="rId57"/>
    <p:sldId id="277" r:id="rId58"/>
    <p:sldId id="278" r:id="rId59"/>
    <p:sldId id="279" r:id="rId60"/>
    <p:sldId id="280" r:id="rId61"/>
    <p:sldId id="281" r:id="rId62"/>
    <p:sldId id="324" r:id="rId63"/>
    <p:sldId id="325" r:id="rId64"/>
    <p:sldId id="326" r:id="rId65"/>
    <p:sldId id="322" r:id="rId66"/>
    <p:sldId id="323" r:id="rId67"/>
    <p:sldId id="341" r:id="rId68"/>
    <p:sldId id="342" r:id="rId69"/>
    <p:sldId id="327" r:id="rId70"/>
    <p:sldId id="370" r:id="rId71"/>
    <p:sldId id="371" r:id="rId72"/>
    <p:sldId id="382" r:id="rId73"/>
    <p:sldId id="372" r:id="rId74"/>
    <p:sldId id="373" r:id="rId75"/>
    <p:sldId id="374" r:id="rId76"/>
    <p:sldId id="375" r:id="rId77"/>
    <p:sldId id="384" r:id="rId78"/>
    <p:sldId id="385" r:id="rId79"/>
    <p:sldId id="376" r:id="rId80"/>
    <p:sldId id="377" r:id="rId81"/>
    <p:sldId id="378" r:id="rId82"/>
    <p:sldId id="379" r:id="rId83"/>
    <p:sldId id="380" r:id="rId84"/>
    <p:sldId id="381" r:id="rId85"/>
    <p:sldId id="369" r:id="rId86"/>
    <p:sldId id="328" r:id="rId87"/>
    <p:sldId id="331" r:id="rId88"/>
    <p:sldId id="329" r:id="rId89"/>
    <p:sldId id="330" r:id="rId90"/>
    <p:sldId id="332" r:id="rId91"/>
    <p:sldId id="333" r:id="rId92"/>
    <p:sldId id="340" r:id="rId93"/>
    <p:sldId id="386" r:id="rId94"/>
    <p:sldId id="387" r:id="rId95"/>
    <p:sldId id="343" r:id="rId96"/>
    <p:sldId id="344" r:id="rId97"/>
    <p:sldId id="267" r:id="rId98"/>
  </p:sldIdLst>
  <p:sldSz cx="18288000" cy="10287000"/>
  <p:notesSz cx="6858000" cy="9144000"/>
  <p:embeddedFontLst>
    <p:embeddedFont>
      <p:font typeface="Abadi" panose="020B0604020104020204" pitchFamily="34" charset="0"/>
      <p:regular r:id="rId100"/>
    </p:embeddedFont>
    <p:embeddedFont>
      <p:font typeface="Aptos Black" panose="020B0004020202020204" pitchFamily="34" charset="0"/>
      <p:bold r:id="rId101"/>
      <p:boldItalic r:id="rId102"/>
    </p:embeddedFont>
    <p:embeddedFont>
      <p:font typeface="Arial Nova Cond" panose="020B0506020202020204" pitchFamily="34" charset="0"/>
      <p:regular r:id="rId103"/>
      <p:bold r:id="rId104"/>
      <p:italic r:id="rId105"/>
      <p:boldItalic r:id="rId106"/>
    </p:embeddedFont>
    <p:embeddedFont>
      <p:font typeface="Arimo" panose="020B0604020202020204" charset="0"/>
      <p:regular r:id="rId107"/>
    </p:embeddedFont>
    <p:embeddedFont>
      <p:font typeface="Cormorant Garamond Bold Italics" panose="020B0604020202020204" charset="0"/>
      <p:regular r:id="rId108"/>
    </p:embeddedFont>
    <p:embeddedFont>
      <p:font typeface="Noto Sans JP Light" panose="020B0604020202020204" charset="0"/>
      <p:regular r:id="rId109"/>
    </p:embeddedFont>
    <p:embeddedFont>
      <p:font typeface="Quicksand" panose="020B0604020202020204" charset="0"/>
      <p:regular r:id="rId110"/>
    </p:embeddedFont>
    <p:embeddedFont>
      <p:font typeface="Quicksand Bold" panose="020B0604020202020204" charset="0"/>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9732"/>
    <a:srgbClr val="FFF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141BA-D784-4372-912F-9DFB850F3FE5}"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5100F-268C-46FB-BB11-FFE49E0EDCB0}" type="slidenum">
              <a:rPr lang="en-US" smtClean="0"/>
              <a:t>‹#›</a:t>
            </a:fld>
            <a:endParaRPr lang="en-US"/>
          </a:p>
        </p:txBody>
      </p:sp>
    </p:spTree>
    <p:extLst>
      <p:ext uri="{BB962C8B-B14F-4D97-AF65-F5344CB8AC3E}">
        <p14:creationId xmlns:p14="http://schemas.microsoft.com/office/powerpoint/2010/main" val="4156660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5100F-268C-46FB-BB11-FFE49E0EDCB0}" type="slidenum">
              <a:rPr lang="en-US" smtClean="0"/>
              <a:t>3</a:t>
            </a:fld>
            <a:endParaRPr lang="en-US"/>
          </a:p>
        </p:txBody>
      </p:sp>
    </p:spTree>
    <p:extLst>
      <p:ext uri="{BB962C8B-B14F-4D97-AF65-F5344CB8AC3E}">
        <p14:creationId xmlns:p14="http://schemas.microsoft.com/office/powerpoint/2010/main" val="423483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3.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sv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s://www.digitalocean.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1.svg"/><Relationship Id="rId7"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5.png"/><Relationship Id="rId5" Type="http://schemas.openxmlformats.org/officeDocument/2006/relationships/image" Target="../media/image11.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digitalocean.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1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sv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8.jpeg"/></Relationships>
</file>

<file path=ppt/slides/_rels/slide8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2.mp4"/><Relationship Id="rId7" Type="http://schemas.openxmlformats.org/officeDocument/2006/relationships/image" Target="../media/image7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7.xml"/><Relationship Id="rId10" Type="http://schemas.openxmlformats.org/officeDocument/2006/relationships/image" Target="../media/image136.png"/><Relationship Id="rId4" Type="http://schemas.openxmlformats.org/officeDocument/2006/relationships/video" Target="../media/media2.mp4"/><Relationship Id="rId9"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slideLayout" Target="../slideLayouts/slideLayout7.xml"/><Relationship Id="rId7" Type="http://schemas.openxmlformats.org/officeDocument/2006/relationships/image" Target="../media/image13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6.png"/><Relationship Id="rId5" Type="http://schemas.openxmlformats.org/officeDocument/2006/relationships/image" Target="../media/image71.sv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1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payos.vn/doc" TargetMode="External"/><Relationship Id="rId5" Type="http://schemas.openxmlformats.org/officeDocument/2006/relationships/hyperlink" Target="https://ananas.vn/product-list/" TargetMode="External"/><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1903286" y="322740"/>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noFill/>
        </p:spPr>
        <p:txBody>
          <a:bodyPr/>
          <a:lstStyle/>
          <a:p>
            <a:endParaRPr lang="en-US">
              <a:solidFill>
                <a:srgbClr val="FF0000"/>
              </a:solidFill>
              <a:highlight>
                <a:srgbClr val="FFFF00"/>
              </a:highlight>
            </a:endParaRPr>
          </a:p>
        </p:txBody>
      </p:sp>
      <p:sp>
        <p:nvSpPr>
          <p:cNvPr id="22" name="TextBox 6">
            <a:extLst>
              <a:ext uri="{FF2B5EF4-FFF2-40B4-BE49-F238E27FC236}">
                <a16:creationId xmlns:a16="http://schemas.microsoft.com/office/drawing/2014/main" id="{D82C7EAB-2F3F-C9DD-5507-ECBECEB99221}"/>
              </a:ext>
            </a:extLst>
          </p:cNvPr>
          <p:cNvSpPr txBox="1"/>
          <p:nvPr/>
        </p:nvSpPr>
        <p:spPr>
          <a:xfrm>
            <a:off x="6783740" y="2811424"/>
            <a:ext cx="4710509" cy="814710"/>
          </a:xfrm>
          <a:prstGeom prst="rect">
            <a:avLst/>
          </a:prstGeom>
        </p:spPr>
        <p:txBody>
          <a:bodyPr wrap="square" lIns="0" tIns="0" rIns="0" bIns="0" rtlCol="0" anchor="t">
            <a:spAutoFit/>
          </a:bodyPr>
          <a:lstStyle/>
          <a:p>
            <a:pPr marL="0" lvl="0" indent="0">
              <a:lnSpc>
                <a:spcPts val="6844"/>
              </a:lnSpc>
              <a:spcBef>
                <a:spcPct val="0"/>
              </a:spcBef>
            </a:pPr>
            <a:r>
              <a:rPr lang="en-US" sz="4889">
                <a:latin typeface="Times New Roman" panose="02020603050405020304" pitchFamily="18" charset="0"/>
                <a:ea typeface="Quicksand"/>
                <a:cs typeface="Times New Roman" panose="02020603050405020304" pitchFamily="18" charset="0"/>
                <a:sym typeface="Quicksand"/>
              </a:rPr>
              <a:t>Bài tập lớn cuối kì</a:t>
            </a:r>
            <a:endParaRPr lang="en-US" sz="4889" dirty="0">
              <a:latin typeface="Times New Roman" panose="02020603050405020304" pitchFamily="18" charset="0"/>
              <a:ea typeface="Quicksand"/>
              <a:cs typeface="Times New Roman" panose="02020603050405020304" pitchFamily="18" charset="0"/>
              <a:sym typeface="Quicksand"/>
            </a:endParaRPr>
          </a:p>
        </p:txBody>
      </p:sp>
      <p:sp>
        <p:nvSpPr>
          <p:cNvPr id="23" name="TextBox 7">
            <a:extLst>
              <a:ext uri="{FF2B5EF4-FFF2-40B4-BE49-F238E27FC236}">
                <a16:creationId xmlns:a16="http://schemas.microsoft.com/office/drawing/2014/main" id="{62EB896D-1363-8D06-2FC3-239410A3FEE4}"/>
              </a:ext>
            </a:extLst>
          </p:cNvPr>
          <p:cNvSpPr txBox="1"/>
          <p:nvPr/>
        </p:nvSpPr>
        <p:spPr>
          <a:xfrm>
            <a:off x="4014913" y="4973462"/>
            <a:ext cx="10258159" cy="529504"/>
          </a:xfrm>
          <a:prstGeom prst="rect">
            <a:avLst/>
          </a:prstGeom>
        </p:spPr>
        <p:txBody>
          <a:bodyPr wrap="square" lIns="0" tIns="0" rIns="0" bIns="0" rtlCol="0" anchor="t">
            <a:spAutoFit/>
          </a:bodyPr>
          <a:lstStyle/>
          <a:p>
            <a:pPr marL="0" lvl="0" indent="0" algn="ctr">
              <a:lnSpc>
                <a:spcPts val="4397"/>
              </a:lnSpc>
              <a:spcBef>
                <a:spcPct val="0"/>
              </a:spcBef>
            </a:pPr>
            <a:r>
              <a:rPr lang="en-US" sz="3141" dirty="0" err="1">
                <a:latin typeface="Quicksand"/>
                <a:ea typeface="Quicksand"/>
                <a:cs typeface="Quicksand"/>
                <a:sym typeface="Quicksand"/>
              </a:rPr>
              <a:t>Giảng</a:t>
            </a:r>
            <a:r>
              <a:rPr lang="en-US" sz="3141" dirty="0">
                <a:latin typeface="Quicksand"/>
                <a:ea typeface="Quicksand"/>
                <a:cs typeface="Quicksand"/>
                <a:sym typeface="Quicksand"/>
              </a:rPr>
              <a:t> </a:t>
            </a:r>
            <a:r>
              <a:rPr lang="en-US" sz="3141" dirty="0" err="1">
                <a:latin typeface="Quicksand"/>
                <a:ea typeface="Quicksand"/>
                <a:cs typeface="Quicksand"/>
                <a:sym typeface="Quicksand"/>
              </a:rPr>
              <a:t>viên</a:t>
            </a:r>
            <a:r>
              <a:rPr lang="en-US" sz="3141" dirty="0">
                <a:latin typeface="Quicksand"/>
                <a:ea typeface="Quicksand"/>
                <a:cs typeface="Quicksand"/>
                <a:sym typeface="Quicksand"/>
              </a:rPr>
              <a:t> </a:t>
            </a:r>
            <a:r>
              <a:rPr lang="en-US" sz="3141" dirty="0" err="1">
                <a:latin typeface="Quicksand"/>
                <a:ea typeface="Quicksand"/>
                <a:cs typeface="Quicksand"/>
                <a:sym typeface="Quicksand"/>
              </a:rPr>
              <a:t>hướng</a:t>
            </a:r>
            <a:r>
              <a:rPr lang="en-US" sz="3141" dirty="0">
                <a:latin typeface="Quicksand"/>
                <a:ea typeface="Quicksand"/>
                <a:cs typeface="Quicksand"/>
                <a:sym typeface="Quicksand"/>
              </a:rPr>
              <a:t> </a:t>
            </a:r>
            <a:r>
              <a:rPr lang="en-US" sz="3141" dirty="0" err="1">
                <a:latin typeface="Quicksand"/>
                <a:ea typeface="Quicksand"/>
                <a:cs typeface="Quicksand"/>
                <a:sym typeface="Quicksand"/>
              </a:rPr>
              <a:t>dẫn</a:t>
            </a:r>
            <a:r>
              <a:rPr lang="en-US" sz="3141" dirty="0">
                <a:latin typeface="Quicksand"/>
                <a:ea typeface="Quicksand"/>
                <a:cs typeface="Quicksand"/>
                <a:sym typeface="Quicksand"/>
              </a:rPr>
              <a:t>: </a:t>
            </a:r>
            <a:r>
              <a:rPr lang="en-US" sz="3141" dirty="0" err="1">
                <a:latin typeface="Quicksand"/>
                <a:ea typeface="Quicksand"/>
                <a:cs typeface="Quicksand"/>
                <a:sym typeface="Quicksand"/>
              </a:rPr>
              <a:t>Thầy</a:t>
            </a:r>
            <a:r>
              <a:rPr lang="en-US" sz="3141" dirty="0">
                <a:latin typeface="Quicksand"/>
                <a:ea typeface="Quicksand"/>
                <a:cs typeface="Quicksand"/>
                <a:sym typeface="Quicksand"/>
              </a:rPr>
              <a:t> </a:t>
            </a:r>
            <a:r>
              <a:rPr lang="en-US" sz="3141" dirty="0" err="1">
                <a:latin typeface="Quicksand"/>
                <a:ea typeface="Quicksand"/>
                <a:cs typeface="Quicksand"/>
                <a:sym typeface="Quicksand"/>
              </a:rPr>
              <a:t>Đỗ</a:t>
            </a:r>
            <a:r>
              <a:rPr lang="en-US" sz="3141" dirty="0">
                <a:latin typeface="Quicksand"/>
                <a:ea typeface="Quicksand"/>
                <a:cs typeface="Quicksand"/>
                <a:sym typeface="Quicksand"/>
              </a:rPr>
              <a:t> Oanh </a:t>
            </a:r>
            <a:r>
              <a:rPr lang="en-US" sz="3141" dirty="0" err="1">
                <a:latin typeface="Quicksand"/>
                <a:ea typeface="Quicksand"/>
                <a:cs typeface="Quicksand"/>
                <a:sym typeface="Quicksand"/>
              </a:rPr>
              <a:t>Cường</a:t>
            </a:r>
            <a:endParaRPr lang="en-US" sz="3141" dirty="0">
              <a:latin typeface="Quicksand"/>
              <a:ea typeface="Quicksand"/>
              <a:cs typeface="Quicksand"/>
              <a:sym typeface="Quicksand"/>
            </a:endParaRPr>
          </a:p>
        </p:txBody>
      </p:sp>
      <p:pic>
        <p:nvPicPr>
          <p:cNvPr id="25" name="Picture 24" descr="A blue square with white text&#10;&#10;Description automatically generated">
            <a:extLst>
              <a:ext uri="{FF2B5EF4-FFF2-40B4-BE49-F238E27FC236}">
                <a16:creationId xmlns:a16="http://schemas.microsoft.com/office/drawing/2014/main" id="{79674830-577C-75B6-C7BB-4C47A77AB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8926" y="5738803"/>
            <a:ext cx="1760069" cy="1760069"/>
          </a:xfrm>
          <a:prstGeom prst="rect">
            <a:avLst/>
          </a:prstGeom>
        </p:spPr>
      </p:pic>
      <p:sp>
        <p:nvSpPr>
          <p:cNvPr id="26" name="TextBox 25">
            <a:extLst>
              <a:ext uri="{FF2B5EF4-FFF2-40B4-BE49-F238E27FC236}">
                <a16:creationId xmlns:a16="http://schemas.microsoft.com/office/drawing/2014/main" id="{DD4AA48D-032F-E14E-3FD9-2DB8641084CE}"/>
              </a:ext>
            </a:extLst>
          </p:cNvPr>
          <p:cNvSpPr txBox="1"/>
          <p:nvPr/>
        </p:nvSpPr>
        <p:spPr>
          <a:xfrm>
            <a:off x="8083445" y="7416793"/>
            <a:ext cx="2133600" cy="646331"/>
          </a:xfrm>
          <a:prstGeom prst="rect">
            <a:avLst/>
          </a:prstGeom>
          <a:noFill/>
        </p:spPr>
        <p:txBody>
          <a:bodyPr wrap="square" rtlCol="0">
            <a:spAutoFit/>
          </a:bodyPr>
          <a:lstStyle/>
          <a:p>
            <a:r>
              <a:rPr lang="en-US" sz="3600" dirty="0">
                <a:latin typeface="Abadi" panose="020B0604020104020204" pitchFamily="34" charset="0"/>
              </a:rPr>
              <a:t>63HTTT1</a:t>
            </a:r>
          </a:p>
        </p:txBody>
      </p:sp>
      <p:sp>
        <p:nvSpPr>
          <p:cNvPr id="27" name="Freeform 37">
            <a:extLst>
              <a:ext uri="{FF2B5EF4-FFF2-40B4-BE49-F238E27FC236}">
                <a16:creationId xmlns:a16="http://schemas.microsoft.com/office/drawing/2014/main" id="{11801B59-4E4B-E361-AB18-C9F22043C6A8}"/>
              </a:ext>
            </a:extLst>
          </p:cNvPr>
          <p:cNvSpPr/>
          <p:nvPr/>
        </p:nvSpPr>
        <p:spPr>
          <a:xfrm>
            <a:off x="9455046" y="5962111"/>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3"/>
            <a:stretch>
              <a:fillRect/>
            </a:stretch>
          </a:blipFill>
        </p:spPr>
        <p:txBody>
          <a:bodyPr/>
          <a:lstStyle/>
          <a:p>
            <a:endParaRPr lang="en-US"/>
          </a:p>
        </p:txBody>
      </p:sp>
      <p:sp>
        <p:nvSpPr>
          <p:cNvPr id="30" name="TextBox 29">
            <a:extLst>
              <a:ext uri="{FF2B5EF4-FFF2-40B4-BE49-F238E27FC236}">
                <a16:creationId xmlns:a16="http://schemas.microsoft.com/office/drawing/2014/main" id="{7C41D669-739B-3D2F-D7FC-74C6C2C714F6}"/>
              </a:ext>
            </a:extLst>
          </p:cNvPr>
          <p:cNvSpPr txBox="1"/>
          <p:nvPr/>
        </p:nvSpPr>
        <p:spPr>
          <a:xfrm>
            <a:off x="3193779" y="3809353"/>
            <a:ext cx="11890430" cy="923330"/>
          </a:xfrm>
          <a:prstGeom prst="rect">
            <a:avLst/>
          </a:prstGeom>
          <a:noFill/>
        </p:spPr>
        <p:txBody>
          <a:bodyPr wrap="square">
            <a:spAutoFit/>
          </a:bodyPr>
          <a:lstStyle/>
          <a:p>
            <a:pPr algn="ctr"/>
            <a:r>
              <a:rPr lang="en-US" sz="5400" b="1" i="0" u="none" strike="noStrike">
                <a:solidFill>
                  <a:srgbClr val="000000"/>
                </a:solidFill>
                <a:effectLst/>
                <a:latin typeface="Times New Roman" panose="02020603050405020304" pitchFamily="18" charset="0"/>
              </a:rPr>
              <a:t>QUẢN LÝ WEBSITE BÁN GIÀY</a:t>
            </a:r>
            <a:endParaRPr lang="en-US" sz="5400" b="1"/>
          </a:p>
        </p:txBody>
      </p:sp>
      <p:sp>
        <p:nvSpPr>
          <p:cNvPr id="13" name="TextBox 12">
            <a:extLst>
              <a:ext uri="{FF2B5EF4-FFF2-40B4-BE49-F238E27FC236}">
                <a16:creationId xmlns:a16="http://schemas.microsoft.com/office/drawing/2014/main" id="{61AF6877-1158-A5D9-F6C5-D3FB8DF7C111}"/>
              </a:ext>
            </a:extLst>
          </p:cNvPr>
          <p:cNvSpPr txBox="1"/>
          <p:nvPr/>
        </p:nvSpPr>
        <p:spPr>
          <a:xfrm>
            <a:off x="8091142" y="2108082"/>
            <a:ext cx="2125903" cy="707886"/>
          </a:xfrm>
          <a:prstGeom prst="rect">
            <a:avLst/>
          </a:prstGeom>
          <a:noFill/>
        </p:spPr>
        <p:txBody>
          <a:bodyPr wrap="none" rtlCol="0">
            <a:spAutoFit/>
          </a:bodyPr>
          <a:lstStyle/>
          <a:p>
            <a:r>
              <a:rPr lang="en-US" sz="4000" b="1" dirty="0" err="1"/>
              <a:t>Nhóm</a:t>
            </a:r>
            <a:r>
              <a:rPr lang="en-US" sz="4000" b="1" dirty="0"/>
              <a:t> 03</a:t>
            </a:r>
          </a:p>
        </p:txBody>
      </p:sp>
      <p:sp>
        <p:nvSpPr>
          <p:cNvPr id="14" name="TextBox 13">
            <a:extLst>
              <a:ext uri="{FF2B5EF4-FFF2-40B4-BE49-F238E27FC236}">
                <a16:creationId xmlns:a16="http://schemas.microsoft.com/office/drawing/2014/main" id="{B362D83D-20ED-6227-CC20-23020200943B}"/>
              </a:ext>
            </a:extLst>
          </p:cNvPr>
          <p:cNvSpPr txBox="1"/>
          <p:nvPr/>
        </p:nvSpPr>
        <p:spPr>
          <a:xfrm>
            <a:off x="5233884" y="1246463"/>
            <a:ext cx="7820218" cy="769441"/>
          </a:xfrm>
          <a:prstGeom prst="rect">
            <a:avLst/>
          </a:prstGeom>
          <a:noFill/>
        </p:spPr>
        <p:txBody>
          <a:bodyPr wrap="none" rtlCol="0">
            <a:spAutoFit/>
          </a:bodyPr>
          <a:lstStyle/>
          <a:p>
            <a:r>
              <a:rPr lang="en-US" sz="4400"/>
              <a:t>QUẢN TRỊ HỆ THỐNG THÔNG TIN</a:t>
            </a:r>
          </a:p>
        </p:txBody>
      </p:sp>
      <p:sp>
        <p:nvSpPr>
          <p:cNvPr id="15" name="Freeform 40">
            <a:extLst>
              <a:ext uri="{FF2B5EF4-FFF2-40B4-BE49-F238E27FC236}">
                <a16:creationId xmlns:a16="http://schemas.microsoft.com/office/drawing/2014/main" id="{C70B61D0-1858-382F-A263-314010CAA57A}"/>
              </a:ext>
            </a:extLst>
          </p:cNvPr>
          <p:cNvSpPr/>
          <p:nvPr/>
        </p:nvSpPr>
        <p:spPr>
          <a:xfrm>
            <a:off x="-2272068" y="8227747"/>
            <a:ext cx="5470851" cy="5426078"/>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40">
            <a:extLst>
              <a:ext uri="{FF2B5EF4-FFF2-40B4-BE49-F238E27FC236}">
                <a16:creationId xmlns:a16="http://schemas.microsoft.com/office/drawing/2014/main" id="{EBF627CD-E40E-2277-888A-25081A37A57F}"/>
              </a:ext>
            </a:extLst>
          </p:cNvPr>
          <p:cNvSpPr/>
          <p:nvPr/>
        </p:nvSpPr>
        <p:spPr>
          <a:xfrm>
            <a:off x="13335000" y="-6886338"/>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9F018-607D-4157-785A-027115669DF5}"/>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4AFDB0D4-590C-D10C-0C12-5A27DA351C1B}"/>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B744ED6B-06A5-027B-11E1-39EFFA387728}"/>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FFF4970F-DEC9-C7AA-5696-4241276C7100}"/>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746844D0-25CE-06C4-3C94-B6054FBB1B7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5" name="Picture 4">
            <a:extLst>
              <a:ext uri="{FF2B5EF4-FFF2-40B4-BE49-F238E27FC236}">
                <a16:creationId xmlns:a16="http://schemas.microsoft.com/office/drawing/2014/main" id="{F6322123-E0F6-2698-DBA8-4D589D03C6BF}"/>
              </a:ext>
            </a:extLst>
          </p:cNvPr>
          <p:cNvPicPr>
            <a:picLocks noChangeAspect="1"/>
          </p:cNvPicPr>
          <p:nvPr/>
        </p:nvPicPr>
        <p:blipFill>
          <a:blip r:embed="rId5"/>
          <a:stretch>
            <a:fillRect/>
          </a:stretch>
        </p:blipFill>
        <p:spPr>
          <a:xfrm>
            <a:off x="3124200" y="800100"/>
            <a:ext cx="11811000" cy="9154788"/>
          </a:xfrm>
          <a:prstGeom prst="rect">
            <a:avLst/>
          </a:prstGeom>
        </p:spPr>
      </p:pic>
    </p:spTree>
    <p:extLst>
      <p:ext uri="{BB962C8B-B14F-4D97-AF65-F5344CB8AC3E}">
        <p14:creationId xmlns:p14="http://schemas.microsoft.com/office/powerpoint/2010/main" val="54335454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EA0D-B575-27E6-3DBC-F847A690FEC6}"/>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26264368-FC7B-CA70-1B65-A21CFE2C94E3}"/>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179FCCDA-0CCD-AB55-1373-9CB05DD5957C}"/>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63911FF0-8BFE-C161-734A-9FCDB2BABE19}"/>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7B5C6507-60C6-B6BF-E734-D1F2BA3AF50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C87E2606-F898-7714-99A8-27E81FD1FBF7}"/>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61ACE612-7CEF-A7DA-85C2-44774E3A1221}"/>
              </a:ext>
            </a:extLst>
          </p:cNvPr>
          <p:cNvSpPr txBox="1"/>
          <p:nvPr/>
        </p:nvSpPr>
        <p:spPr>
          <a:xfrm>
            <a:off x="1828800" y="1371914"/>
            <a:ext cx="11980909" cy="646331"/>
          </a:xfrm>
          <a:prstGeom prst="rect">
            <a:avLst/>
          </a:prstGeom>
          <a:noFill/>
        </p:spPr>
        <p:txBody>
          <a:bodyPr wrap="none" rtlCol="0">
            <a:spAutoFit/>
          </a:bodyPr>
          <a:lstStyle/>
          <a:p>
            <a:r>
              <a:rPr lang="en-US" sz="3600"/>
              <a:t>1.1 Cài đặt máy chủ cho website WordPress trên Digital Oceans</a:t>
            </a:r>
          </a:p>
        </p:txBody>
      </p:sp>
      <p:sp>
        <p:nvSpPr>
          <p:cNvPr id="8" name="Freeform 8">
            <a:extLst>
              <a:ext uri="{FF2B5EF4-FFF2-40B4-BE49-F238E27FC236}">
                <a16:creationId xmlns:a16="http://schemas.microsoft.com/office/drawing/2014/main" id="{D043686D-5CE5-C890-581C-E895086E5A61}"/>
              </a:ext>
            </a:extLst>
          </p:cNvPr>
          <p:cNvSpPr/>
          <p:nvPr/>
        </p:nvSpPr>
        <p:spPr>
          <a:xfrm>
            <a:off x="1241323" y="2887685"/>
            <a:ext cx="15163800" cy="6301140"/>
          </a:xfrm>
          <a:custGeom>
            <a:avLst/>
            <a:gdLst/>
            <a:ahLst/>
            <a:cxnLst/>
            <a:rect l="l" t="t" r="r" b="b"/>
            <a:pathLst>
              <a:path w="14455119" h="6938457">
                <a:moveTo>
                  <a:pt x="0" y="0"/>
                </a:moveTo>
                <a:lnTo>
                  <a:pt x="14455119" y="0"/>
                </a:lnTo>
                <a:lnTo>
                  <a:pt x="14455119" y="6938457"/>
                </a:lnTo>
                <a:lnTo>
                  <a:pt x="0" y="6938457"/>
                </a:lnTo>
                <a:lnTo>
                  <a:pt x="0" y="0"/>
                </a:lnTo>
                <a:close/>
              </a:path>
            </a:pathLst>
          </a:custGeom>
          <a:blipFill>
            <a:blip r:embed="rId5"/>
            <a:stretch>
              <a:fillRect/>
            </a:stretch>
          </a:blipFill>
        </p:spPr>
        <p:txBody>
          <a:bodyPr/>
          <a:lstStyle/>
          <a:p>
            <a:endParaRPr lang="en-US"/>
          </a:p>
        </p:txBody>
      </p:sp>
      <p:sp>
        <p:nvSpPr>
          <p:cNvPr id="14" name="TextBox 13">
            <a:extLst>
              <a:ext uri="{FF2B5EF4-FFF2-40B4-BE49-F238E27FC236}">
                <a16:creationId xmlns:a16="http://schemas.microsoft.com/office/drawing/2014/main" id="{949E0D20-A9F6-624E-E388-04E123915E5C}"/>
              </a:ext>
            </a:extLst>
          </p:cNvPr>
          <p:cNvSpPr txBox="1"/>
          <p:nvPr/>
        </p:nvSpPr>
        <p:spPr>
          <a:xfrm>
            <a:off x="1371600" y="2016262"/>
            <a:ext cx="11201400" cy="584775"/>
          </a:xfrm>
          <a:prstGeom prst="rect">
            <a:avLst/>
          </a:prstGeom>
          <a:noFill/>
        </p:spPr>
        <p:txBody>
          <a:bodyPr wrap="square">
            <a:spAutoFit/>
          </a:bodyPr>
          <a:lstStyle/>
          <a:p>
            <a:pPr marL="457200" rtl="0" fontAlgn="base"/>
            <a:r>
              <a:rPr lang="vi-VN" sz="3200" b="0" i="0" u="none" strike="noStrike" dirty="0">
                <a:solidFill>
                  <a:srgbClr val="000000"/>
                </a:solidFill>
                <a:effectLst/>
                <a:latin typeface="Times New Roman" panose="02020603050405020304" pitchFamily="18" charset="0"/>
              </a:rPr>
              <a:t>Bước 1: Tạo Droplets trên DigitalOcean</a:t>
            </a:r>
          </a:p>
        </p:txBody>
      </p:sp>
    </p:spTree>
    <p:extLst>
      <p:ext uri="{BB962C8B-B14F-4D97-AF65-F5344CB8AC3E}">
        <p14:creationId xmlns:p14="http://schemas.microsoft.com/office/powerpoint/2010/main" val="16681202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F2942-4906-1B89-C359-E4768096EB5E}"/>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5CAC2E42-18A9-8E95-855B-34DF2CA2BC15}"/>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98268EE1-1E7A-9BB1-8A1A-5D8C646251BE}"/>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A726ACEE-ED75-E313-5204-C898CF8BE680}"/>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D87EEB8C-1BC8-00E9-BD73-58F66253DFB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875A2016-F0BF-501E-3563-44803E5EBC90}"/>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057262D8-0D3E-2938-3231-4C8B28A2B100}"/>
              </a:ext>
            </a:extLst>
          </p:cNvPr>
          <p:cNvSpPr txBox="1"/>
          <p:nvPr/>
        </p:nvSpPr>
        <p:spPr>
          <a:xfrm>
            <a:off x="1828800" y="1371914"/>
            <a:ext cx="11980909" cy="646331"/>
          </a:xfrm>
          <a:prstGeom prst="rect">
            <a:avLst/>
          </a:prstGeom>
          <a:noFill/>
        </p:spPr>
        <p:txBody>
          <a:bodyPr wrap="none" rtlCol="0">
            <a:spAutoFit/>
          </a:bodyPr>
          <a:lstStyle/>
          <a:p>
            <a:r>
              <a:rPr lang="en-US" sz="3600"/>
              <a:t>1.1 Cài đặt máy chủ cho website WordPress trên Digital Oceans</a:t>
            </a:r>
          </a:p>
        </p:txBody>
      </p:sp>
      <p:sp>
        <p:nvSpPr>
          <p:cNvPr id="14" name="TextBox 13">
            <a:extLst>
              <a:ext uri="{FF2B5EF4-FFF2-40B4-BE49-F238E27FC236}">
                <a16:creationId xmlns:a16="http://schemas.microsoft.com/office/drawing/2014/main" id="{281CB09A-1085-7DD4-F7AD-BC54BAD00241}"/>
              </a:ext>
            </a:extLst>
          </p:cNvPr>
          <p:cNvSpPr txBox="1"/>
          <p:nvPr/>
        </p:nvSpPr>
        <p:spPr>
          <a:xfrm>
            <a:off x="1371600" y="2016262"/>
            <a:ext cx="11201400" cy="584775"/>
          </a:xfrm>
          <a:prstGeom prst="rect">
            <a:avLst/>
          </a:prstGeom>
          <a:noFill/>
        </p:spPr>
        <p:txBody>
          <a:bodyPr wrap="square">
            <a:spAutoFit/>
          </a:bodyPr>
          <a:lstStyle/>
          <a:p>
            <a:pPr marL="457200" rtl="0" fontAlgn="base"/>
            <a:r>
              <a:rPr lang="vi-VN" sz="3200" b="0" i="0" u="none" strike="noStrike" dirty="0">
                <a:solidFill>
                  <a:srgbClr val="000000"/>
                </a:solidFill>
                <a:effectLst/>
                <a:latin typeface="Times New Roman" panose="02020603050405020304" pitchFamily="18" charset="0"/>
              </a:rPr>
              <a:t>Bước 1: Tạo Droplets trên DigitalOcean</a:t>
            </a:r>
          </a:p>
        </p:txBody>
      </p:sp>
      <p:pic>
        <p:nvPicPr>
          <p:cNvPr id="4" name="Picture 2">
            <a:extLst>
              <a:ext uri="{FF2B5EF4-FFF2-40B4-BE49-F238E27FC236}">
                <a16:creationId xmlns:a16="http://schemas.microsoft.com/office/drawing/2014/main" id="{982C73B1-5FB0-6923-ED9B-59E29DAD1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869421"/>
            <a:ext cx="13458763" cy="5700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BB7367D6-15A4-A9D0-43D9-173CAB72CB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869421"/>
            <a:ext cx="11831803" cy="583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33921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34199-830A-69EE-DC47-B4ED491447D1}"/>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3CBD9DB0-0296-8E18-07AC-0656AF9C76EF}"/>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8E256460-E50F-EE43-1997-765E35F79753}"/>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55D5AD58-5BEC-8120-893F-6C24E86B88C7}"/>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1A114A3D-2E65-D34A-F9FB-727094359417}"/>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3F2E2F3D-F558-3AF7-4CB8-820B256A2E62}"/>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219A2A7C-84B9-D8CB-2DC5-C33DF8B7BBD3}"/>
              </a:ext>
            </a:extLst>
          </p:cNvPr>
          <p:cNvSpPr txBox="1"/>
          <p:nvPr/>
        </p:nvSpPr>
        <p:spPr>
          <a:xfrm>
            <a:off x="1828800" y="1371914"/>
            <a:ext cx="11980909" cy="646331"/>
          </a:xfrm>
          <a:prstGeom prst="rect">
            <a:avLst/>
          </a:prstGeom>
          <a:noFill/>
        </p:spPr>
        <p:txBody>
          <a:bodyPr wrap="none" rtlCol="0">
            <a:spAutoFit/>
          </a:bodyPr>
          <a:lstStyle/>
          <a:p>
            <a:r>
              <a:rPr lang="en-US" sz="3600"/>
              <a:t>1.1 Cài đặt máy chủ cho website WordPress trên Digital Oceans</a:t>
            </a:r>
          </a:p>
        </p:txBody>
      </p:sp>
      <p:sp>
        <p:nvSpPr>
          <p:cNvPr id="14" name="TextBox 13">
            <a:extLst>
              <a:ext uri="{FF2B5EF4-FFF2-40B4-BE49-F238E27FC236}">
                <a16:creationId xmlns:a16="http://schemas.microsoft.com/office/drawing/2014/main" id="{1AC6CB04-373F-5BB2-D83B-BAE88D79513A}"/>
              </a:ext>
            </a:extLst>
          </p:cNvPr>
          <p:cNvSpPr txBox="1"/>
          <p:nvPr/>
        </p:nvSpPr>
        <p:spPr>
          <a:xfrm>
            <a:off x="1371600" y="2016262"/>
            <a:ext cx="15773400" cy="1077218"/>
          </a:xfrm>
          <a:prstGeom prst="rect">
            <a:avLst/>
          </a:prstGeom>
          <a:noFill/>
        </p:spPr>
        <p:txBody>
          <a:bodyPr wrap="square">
            <a:spAutoFit/>
          </a:bodyPr>
          <a:lstStyle/>
          <a:p>
            <a:pPr marL="457200" fontAlgn="base"/>
            <a:r>
              <a:rPr lang="en-US" sz="3200" b="0" i="0" u="none" strike="noStrike">
                <a:solidFill>
                  <a:srgbClr val="000000"/>
                </a:solidFill>
                <a:effectLst/>
                <a:latin typeface="Times New Roman" panose="02020603050405020304" pitchFamily="18" charset="0"/>
              </a:rPr>
              <a:t>Bước </a:t>
            </a:r>
            <a:r>
              <a:rPr lang="vi-VN" sz="3200" b="0" i="0" u="none" strike="noStrike">
                <a:solidFill>
                  <a:srgbClr val="000000"/>
                </a:solidFill>
                <a:effectLst/>
                <a:latin typeface="Times New Roman" panose="02020603050405020304" pitchFamily="18" charset="0"/>
              </a:rPr>
              <a:t>2: Chọn Droplets vừa tạo → Chọn menu Access → Chọn Launch Droplet Console để cài đặt máy chủ WordPress</a:t>
            </a:r>
          </a:p>
        </p:txBody>
      </p:sp>
      <p:pic>
        <p:nvPicPr>
          <p:cNvPr id="7" name="Picture 2">
            <a:extLst>
              <a:ext uri="{FF2B5EF4-FFF2-40B4-BE49-F238E27FC236}">
                <a16:creationId xmlns:a16="http://schemas.microsoft.com/office/drawing/2014/main" id="{D3C90258-083F-9A20-3B59-0256CE583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662" y="3363240"/>
            <a:ext cx="11771479" cy="58661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DC859E7-F74F-B0FA-42C2-6C28B0A656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9196" y="2971875"/>
            <a:ext cx="8221604" cy="656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04267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05F9-8F0E-F73B-4B9C-7B12F675A410}"/>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B295C667-C202-3D06-DC5D-EF33A9FC6B28}"/>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DBE5C87E-4B2E-89E8-D4E8-632C0A74CBBD}"/>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8DC20E7C-91AF-D3D5-9129-7D74BB7454C5}"/>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B8FAB62D-F932-1477-084B-47C5C3504E94}"/>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31C0B1B7-ADC4-C417-0D62-BF3BA5EF14DF}"/>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DB60AD24-E614-B4C2-CD50-402A95B46CA4}"/>
              </a:ext>
            </a:extLst>
          </p:cNvPr>
          <p:cNvSpPr txBox="1"/>
          <p:nvPr/>
        </p:nvSpPr>
        <p:spPr>
          <a:xfrm>
            <a:off x="1828800" y="1371914"/>
            <a:ext cx="11980909" cy="646331"/>
          </a:xfrm>
          <a:prstGeom prst="rect">
            <a:avLst/>
          </a:prstGeom>
          <a:noFill/>
        </p:spPr>
        <p:txBody>
          <a:bodyPr wrap="none" rtlCol="0">
            <a:spAutoFit/>
          </a:bodyPr>
          <a:lstStyle/>
          <a:p>
            <a:r>
              <a:rPr lang="en-US" sz="3600"/>
              <a:t>1.1 Cài đặt máy chủ cho website WordPress trên Digital Oceans</a:t>
            </a:r>
          </a:p>
        </p:txBody>
      </p:sp>
      <p:sp>
        <p:nvSpPr>
          <p:cNvPr id="14" name="TextBox 13">
            <a:extLst>
              <a:ext uri="{FF2B5EF4-FFF2-40B4-BE49-F238E27FC236}">
                <a16:creationId xmlns:a16="http://schemas.microsoft.com/office/drawing/2014/main" id="{D6E2F676-18E0-1950-7B39-07AB1F78DF2B}"/>
              </a:ext>
            </a:extLst>
          </p:cNvPr>
          <p:cNvSpPr txBox="1"/>
          <p:nvPr/>
        </p:nvSpPr>
        <p:spPr>
          <a:xfrm>
            <a:off x="1371600" y="2016262"/>
            <a:ext cx="15773400" cy="1077218"/>
          </a:xfrm>
          <a:prstGeom prst="rect">
            <a:avLst/>
          </a:prstGeom>
          <a:noFill/>
        </p:spPr>
        <p:txBody>
          <a:bodyPr wrap="square">
            <a:spAutoFit/>
          </a:bodyPr>
          <a:lstStyle/>
          <a:p>
            <a:pPr marL="457200" fontAlgn="base"/>
            <a:r>
              <a:rPr lang="en-US" sz="3200" b="0" i="0" u="none" strike="noStrike">
                <a:solidFill>
                  <a:srgbClr val="000000"/>
                </a:solidFill>
                <a:effectLst/>
                <a:latin typeface="Times New Roman" panose="02020603050405020304" pitchFamily="18" charset="0"/>
              </a:rPr>
              <a:t>Bước </a:t>
            </a:r>
            <a:r>
              <a:rPr lang="vi-VN" sz="3200" b="0" i="0" u="none" strike="noStrike">
                <a:solidFill>
                  <a:srgbClr val="000000"/>
                </a:solidFill>
                <a:effectLst/>
                <a:latin typeface="Times New Roman" panose="02020603050405020304" pitchFamily="18" charset="0"/>
              </a:rPr>
              <a:t>2: Chọn Droplets vừa tạo → Chọn menu Access → Chọn Launch Droplet Console để cài đặt máy chủ WordPress</a:t>
            </a:r>
          </a:p>
        </p:txBody>
      </p:sp>
      <p:pic>
        <p:nvPicPr>
          <p:cNvPr id="4" name="Picture 2">
            <a:extLst>
              <a:ext uri="{FF2B5EF4-FFF2-40B4-BE49-F238E27FC236}">
                <a16:creationId xmlns:a16="http://schemas.microsoft.com/office/drawing/2014/main" id="{1C149917-C5C3-A168-8230-03230BB01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911" y="3514383"/>
            <a:ext cx="15715544"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7161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569A8-14D0-755D-51D1-5B008781EA8E}"/>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7C9DE079-9B1E-D0AF-B476-F1B82AB849D6}"/>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D8FEE3E3-7C46-1A03-2F67-FB6598C892AD}"/>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56C23001-BCD2-0D23-C16F-A098A7271AAB}"/>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7988346E-7D23-70E4-6393-ED4F31120CB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02FB9177-5BA8-A9B8-01FF-9417BCBF3030}"/>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B9BFDAB2-5849-5F92-9AE5-10600DC55319}"/>
              </a:ext>
            </a:extLst>
          </p:cNvPr>
          <p:cNvSpPr txBox="1"/>
          <p:nvPr/>
        </p:nvSpPr>
        <p:spPr>
          <a:xfrm>
            <a:off x="1390957" y="1408083"/>
            <a:ext cx="13944600" cy="646331"/>
          </a:xfrm>
          <a:prstGeom prst="rect">
            <a:avLst/>
          </a:prstGeom>
          <a:noFill/>
        </p:spPr>
        <p:txBody>
          <a:bodyPr wrap="square" rtlCol="0">
            <a:spAutoFit/>
          </a:bodyPr>
          <a:lstStyle/>
          <a:p>
            <a:pPr marL="457200" rtl="0"/>
            <a:r>
              <a:rPr lang="en-US" sz="3600"/>
              <a:t>1.2 </a:t>
            </a:r>
            <a:r>
              <a:rPr lang="fr-FR" sz="3600" b="0" i="0" u="none" strike="noStrike">
                <a:solidFill>
                  <a:srgbClr val="000000"/>
                </a:solidFill>
                <a:effectLst/>
                <a:latin typeface="Times New Roman" panose="02020603050405020304" pitchFamily="18" charset="0"/>
              </a:rPr>
              <a:t>Đăng ký Domain trên Mắt bão</a:t>
            </a:r>
            <a:endParaRPr lang="fr-FR" sz="3600" b="0" dirty="0">
              <a:effectLst/>
            </a:endParaRPr>
          </a:p>
        </p:txBody>
      </p:sp>
      <p:pic>
        <p:nvPicPr>
          <p:cNvPr id="5" name="Picture 2">
            <a:extLst>
              <a:ext uri="{FF2B5EF4-FFF2-40B4-BE49-F238E27FC236}">
                <a16:creationId xmlns:a16="http://schemas.microsoft.com/office/drawing/2014/main" id="{CEB5EAFE-CB4B-2E6E-7A27-E6727E291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202879"/>
            <a:ext cx="8709102" cy="4152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FF5C06C-0B79-2543-0006-D7309AC5C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2029449"/>
            <a:ext cx="9087805" cy="3577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952AC4B-CBFB-CAF3-1F53-382C52F15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0" y="5829300"/>
            <a:ext cx="8917454" cy="380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4826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C0B3C-2AD1-FF42-438E-47364D8A66E3}"/>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155F45EE-51FF-06A0-C001-DCE3B865AA2F}"/>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3AB43524-C78F-CB1A-DE09-C7B243CA55B7}"/>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BCEA9489-310D-E300-8E38-8755E035AB5E}"/>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3F0A0144-E94B-BAC0-AC21-4B188F86883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72FBD2B6-38AB-4E5E-DA0D-20F527B6E883}"/>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1B8B7AD3-808E-95B0-07C9-377EB1C84831}"/>
              </a:ext>
            </a:extLst>
          </p:cNvPr>
          <p:cNvSpPr txBox="1"/>
          <p:nvPr/>
        </p:nvSpPr>
        <p:spPr>
          <a:xfrm>
            <a:off x="1390957" y="1408083"/>
            <a:ext cx="13944600" cy="646331"/>
          </a:xfrm>
          <a:prstGeom prst="rect">
            <a:avLst/>
          </a:prstGeom>
          <a:noFill/>
        </p:spPr>
        <p:txBody>
          <a:bodyPr wrap="square" rtlCol="0">
            <a:spAutoFit/>
          </a:bodyPr>
          <a:lstStyle/>
          <a:p>
            <a:pPr marL="457200" rtl="0"/>
            <a:r>
              <a:rPr lang="en-US" sz="3600"/>
              <a:t>1.3 Thiết lập Cloudflare</a:t>
            </a:r>
            <a:endParaRPr lang="fr-FR" sz="3600" b="0" dirty="0">
              <a:effectLst/>
            </a:endParaRPr>
          </a:p>
        </p:txBody>
      </p:sp>
      <p:pic>
        <p:nvPicPr>
          <p:cNvPr id="4" name="Picture 2">
            <a:extLst>
              <a:ext uri="{FF2B5EF4-FFF2-40B4-BE49-F238E27FC236}">
                <a16:creationId xmlns:a16="http://schemas.microsoft.com/office/drawing/2014/main" id="{3A5DB6B5-A4DB-ACB6-337D-B36E28E9A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300" y="2143343"/>
            <a:ext cx="15011400" cy="728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56224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AFCE1-AB11-286E-8F9F-37A14BDB4ECD}"/>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2624AC81-B1E5-B46F-BC67-CBD4EB9CC7C6}"/>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0E62F1DC-F0D8-B508-5AD7-6F494A1416C0}"/>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D913EC49-F08B-83D8-2475-D3FCE0922221}"/>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5886B6CB-BEB3-D1F9-D5FD-A0699260F5E9}"/>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EE4A4083-C564-D5B7-90BB-3119D6BEA50E}"/>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8687166A-BEFB-DC91-326F-935289E040B7}"/>
              </a:ext>
            </a:extLst>
          </p:cNvPr>
          <p:cNvSpPr txBox="1"/>
          <p:nvPr/>
        </p:nvSpPr>
        <p:spPr>
          <a:xfrm>
            <a:off x="1390957" y="1408083"/>
            <a:ext cx="13944600" cy="646331"/>
          </a:xfrm>
          <a:prstGeom prst="rect">
            <a:avLst/>
          </a:prstGeom>
          <a:noFill/>
        </p:spPr>
        <p:txBody>
          <a:bodyPr wrap="square" rtlCol="0">
            <a:spAutoFit/>
          </a:bodyPr>
          <a:lstStyle/>
          <a:p>
            <a:pPr marL="457200" rtl="0"/>
            <a:r>
              <a:rPr lang="en-US" sz="3600"/>
              <a:t>1.4.1 Captcha</a:t>
            </a:r>
            <a:endParaRPr lang="fr-FR" sz="3600" b="0" dirty="0">
              <a:effectLst/>
            </a:endParaRPr>
          </a:p>
        </p:txBody>
      </p:sp>
      <p:pic>
        <p:nvPicPr>
          <p:cNvPr id="5" name="Picture 2">
            <a:extLst>
              <a:ext uri="{FF2B5EF4-FFF2-40B4-BE49-F238E27FC236}">
                <a16:creationId xmlns:a16="http://schemas.microsoft.com/office/drawing/2014/main" id="{2D5A9E15-480F-69C0-6D96-5CB029622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41405"/>
            <a:ext cx="11655410" cy="5169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695E850-1EBC-6C05-78A2-375C991A8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7431" y="6529825"/>
            <a:ext cx="7880904" cy="37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8047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46AAE-0C48-4AF9-C627-C186C3A6C4FC}"/>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CF4F2E48-62F3-1796-5E5F-ECB5CF0D84CE}"/>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5E608B03-4BD0-E3CD-953A-5555EF47288E}"/>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1D943E3E-BED5-E8A2-BA3B-AC28569B2115}"/>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39FF671B-3DC7-C970-D535-E758D2B763B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892B052C-EC9A-3467-CCC0-DB7705295A0F}"/>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535F13C9-8C42-0E8A-7594-51B8F5BAA12F}"/>
              </a:ext>
            </a:extLst>
          </p:cNvPr>
          <p:cNvSpPr txBox="1"/>
          <p:nvPr/>
        </p:nvSpPr>
        <p:spPr>
          <a:xfrm>
            <a:off x="1390957" y="1408083"/>
            <a:ext cx="13944600" cy="646331"/>
          </a:xfrm>
          <a:prstGeom prst="rect">
            <a:avLst/>
          </a:prstGeom>
          <a:noFill/>
        </p:spPr>
        <p:txBody>
          <a:bodyPr wrap="square" rtlCol="0">
            <a:spAutoFit/>
          </a:bodyPr>
          <a:lstStyle/>
          <a:p>
            <a:pPr marL="457200" rtl="0"/>
            <a:r>
              <a:rPr lang="en-US" sz="3600"/>
              <a:t>1.4.2 Chứng chỉ SSL</a:t>
            </a:r>
            <a:endParaRPr lang="fr-FR" sz="3600" b="0" dirty="0">
              <a:effectLst/>
            </a:endParaRPr>
          </a:p>
        </p:txBody>
      </p:sp>
      <p:pic>
        <p:nvPicPr>
          <p:cNvPr id="4" name="Picture 2">
            <a:extLst>
              <a:ext uri="{FF2B5EF4-FFF2-40B4-BE49-F238E27FC236}">
                <a16:creationId xmlns:a16="http://schemas.microsoft.com/office/drawing/2014/main" id="{38D56B0B-AE2F-68BD-C087-2F5D9102A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263594"/>
            <a:ext cx="11125200" cy="6213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3C1A4EC-81C3-7B73-F3D8-CCB637EE9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253" y="4820245"/>
            <a:ext cx="5456073" cy="416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6471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73AEB-3C7C-ACC5-A355-452281A6ABC7}"/>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8378298E-79B3-D57D-96A5-9A64BAAABE99}"/>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282ABF51-625C-E42D-5AC9-1C7BC833815F}"/>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36C98A84-8D7C-F1E7-98B9-A35C463FB186}"/>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59AB2563-CFA4-7F58-5182-F9FBE294C98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713FDD0F-C5E0-2B76-3355-35DA8F085134}"/>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18AAA408-8D8B-E743-0F3F-1EE6D0036E46}"/>
              </a:ext>
            </a:extLst>
          </p:cNvPr>
          <p:cNvSpPr txBox="1"/>
          <p:nvPr/>
        </p:nvSpPr>
        <p:spPr>
          <a:xfrm>
            <a:off x="1390957" y="1408083"/>
            <a:ext cx="13944600" cy="646331"/>
          </a:xfrm>
          <a:prstGeom prst="rect">
            <a:avLst/>
          </a:prstGeom>
          <a:noFill/>
        </p:spPr>
        <p:txBody>
          <a:bodyPr wrap="square" rtlCol="0">
            <a:spAutoFit/>
          </a:bodyPr>
          <a:lstStyle/>
          <a:p>
            <a:pPr marL="457200" rtl="0"/>
            <a:r>
              <a:rPr lang="en-US" sz="3600" dirty="0"/>
              <a:t>1.4.3 </a:t>
            </a:r>
            <a:r>
              <a:rPr lang="en-US" sz="3600" dirty="0" err="1"/>
              <a:t>Xác</a:t>
            </a:r>
            <a:r>
              <a:rPr lang="en-US" sz="3600" dirty="0"/>
              <a:t> </a:t>
            </a:r>
            <a:r>
              <a:rPr lang="en-US" sz="3600" dirty="0" err="1"/>
              <a:t>thực</a:t>
            </a:r>
            <a:r>
              <a:rPr lang="en-US" sz="3600" dirty="0"/>
              <a:t> </a:t>
            </a:r>
            <a:r>
              <a:rPr lang="en-US" sz="3600" dirty="0" err="1"/>
              <a:t>đăng</a:t>
            </a:r>
            <a:r>
              <a:rPr lang="en-US" sz="3600" dirty="0"/>
              <a:t> </a:t>
            </a:r>
            <a:r>
              <a:rPr lang="en-US" sz="3600" dirty="0" err="1"/>
              <a:t>nhập</a:t>
            </a:r>
            <a:endParaRPr lang="fr-FR" sz="3600" b="0" dirty="0">
              <a:effectLst/>
            </a:endParaRPr>
          </a:p>
        </p:txBody>
      </p:sp>
      <p:pic>
        <p:nvPicPr>
          <p:cNvPr id="5" name="Picture 2">
            <a:extLst>
              <a:ext uri="{FF2B5EF4-FFF2-40B4-BE49-F238E27FC236}">
                <a16:creationId xmlns:a16="http://schemas.microsoft.com/office/drawing/2014/main" id="{E0741054-2FFE-BD6B-98F7-41AF11898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601946"/>
            <a:ext cx="7409124" cy="705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6750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7">
            <a:extLst>
              <a:ext uri="{FF2B5EF4-FFF2-40B4-BE49-F238E27FC236}">
                <a16:creationId xmlns:a16="http://schemas.microsoft.com/office/drawing/2014/main" id="{9C567B14-86A3-B17F-F670-1B6687979DB0}"/>
              </a:ext>
            </a:extLst>
          </p:cNvPr>
          <p:cNvGrpSpPr/>
          <p:nvPr/>
        </p:nvGrpSpPr>
        <p:grpSpPr>
          <a:xfrm rot="5400000">
            <a:off x="7600950" y="-7630378"/>
            <a:ext cx="3086100" cy="18288000"/>
            <a:chOff x="0" y="0"/>
            <a:chExt cx="812800" cy="2976105"/>
          </a:xfrm>
        </p:grpSpPr>
        <p:sp>
          <p:nvSpPr>
            <p:cNvPr id="10" name="Freeform 8">
              <a:extLst>
                <a:ext uri="{FF2B5EF4-FFF2-40B4-BE49-F238E27FC236}">
                  <a16:creationId xmlns:a16="http://schemas.microsoft.com/office/drawing/2014/main" id="{4331E111-7627-C9CF-6661-E0D80DFEDB9D}"/>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B050"/>
            </a:solidFill>
          </p:spPr>
          <p:txBody>
            <a:bodyPr/>
            <a:lstStyle/>
            <a:p>
              <a:endParaRPr lang="en-US"/>
            </a:p>
          </p:txBody>
        </p:sp>
        <p:sp>
          <p:nvSpPr>
            <p:cNvPr id="18" name="TextBox 9">
              <a:extLst>
                <a:ext uri="{FF2B5EF4-FFF2-40B4-BE49-F238E27FC236}">
                  <a16:creationId xmlns:a16="http://schemas.microsoft.com/office/drawing/2014/main" id="{007E7012-B189-2B8B-BE73-74CB01792320}"/>
                </a:ext>
              </a:extLst>
            </p:cNvPr>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599709"/>
            <a:ext cx="9914964" cy="1046056"/>
          </a:xfrm>
          <a:prstGeom prst="rect">
            <a:avLst/>
          </a:prstGeom>
        </p:spPr>
        <p:txBody>
          <a:bodyPr lIns="0" tIns="0" rIns="0" bIns="0" rtlCol="0" anchor="t">
            <a:spAutoFit/>
          </a:bodyPr>
          <a:lstStyle/>
          <a:p>
            <a:pPr marL="0" lvl="0" indent="0" algn="l">
              <a:lnSpc>
                <a:spcPts val="8959"/>
              </a:lnSpc>
              <a:spcBef>
                <a:spcPct val="0"/>
              </a:spcBef>
            </a:pPr>
            <a:r>
              <a:rPr lang="en-US" sz="5400" dirty="0">
                <a:solidFill>
                  <a:schemeClr val="bg1"/>
                </a:solidFill>
                <a:latin typeface="Abadi" panose="020B0604020104020204" pitchFamily="34" charset="0"/>
                <a:ea typeface="Cormorant Garamond Bold Italics"/>
                <a:cs typeface="Cormorant Garamond Bold Italics"/>
                <a:sym typeface="Cormorant Garamond Bold Italics"/>
              </a:rPr>
              <a:t>Thành </a:t>
            </a:r>
            <a:r>
              <a:rPr lang="en-US" sz="5400" dirty="0" err="1">
                <a:solidFill>
                  <a:schemeClr val="bg1"/>
                </a:solidFill>
                <a:latin typeface="Abadi" panose="020B0604020104020204" pitchFamily="34" charset="0"/>
                <a:ea typeface="Cormorant Garamond Bold Italics"/>
                <a:cs typeface="Cormorant Garamond Bold Italics"/>
                <a:sym typeface="Cormorant Garamond Bold Italics"/>
              </a:rPr>
              <a:t>viên</a:t>
            </a:r>
            <a:r>
              <a:rPr lang="en-US" sz="5400" dirty="0">
                <a:solidFill>
                  <a:schemeClr val="bg1"/>
                </a:solidFill>
                <a:latin typeface="Abadi" panose="020B0604020104020204" pitchFamily="34" charset="0"/>
                <a:ea typeface="Cormorant Garamond Bold Italics"/>
                <a:cs typeface="Cormorant Garamond Bold Italics"/>
                <a:sym typeface="Cormorant Garamond Bold Italics"/>
              </a:rPr>
              <a:t> </a:t>
            </a:r>
            <a:r>
              <a:rPr lang="en-US" sz="5400" dirty="0" err="1">
                <a:solidFill>
                  <a:schemeClr val="bg1"/>
                </a:solidFill>
                <a:latin typeface="Abadi" panose="020B0604020104020204" pitchFamily="34" charset="0"/>
                <a:ea typeface="Cormorant Garamond Bold Italics"/>
                <a:cs typeface="Cormorant Garamond Bold Italics"/>
                <a:sym typeface="Cormorant Garamond Bold Italics"/>
              </a:rPr>
              <a:t>nhóm</a:t>
            </a:r>
            <a:endParaRPr lang="en-US" sz="5400" dirty="0">
              <a:solidFill>
                <a:schemeClr val="bg1"/>
              </a:solidFill>
              <a:latin typeface="Abadi" panose="020B0604020104020204" pitchFamily="34" charset="0"/>
              <a:ea typeface="Cormorant Garamond Bold Italics"/>
              <a:cs typeface="Cormorant Garamond Bold Italics"/>
              <a:sym typeface="Cormorant Garamond Bold Italics"/>
            </a:endParaRPr>
          </a:p>
        </p:txBody>
      </p:sp>
      <p:sp>
        <p:nvSpPr>
          <p:cNvPr id="12" name="TextBox 12"/>
          <p:cNvSpPr txBox="1"/>
          <p:nvPr/>
        </p:nvSpPr>
        <p:spPr>
          <a:xfrm>
            <a:off x="6261692" y="4858025"/>
            <a:ext cx="5754780" cy="566950"/>
          </a:xfrm>
          <a:prstGeom prst="rect">
            <a:avLst/>
          </a:prstGeom>
        </p:spPr>
        <p:txBody>
          <a:bodyPr wrap="square"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Nguyễn Đăng Hoàng Giang</a:t>
            </a:r>
          </a:p>
        </p:txBody>
      </p:sp>
      <p:sp>
        <p:nvSpPr>
          <p:cNvPr id="13" name="TextBox 13"/>
          <p:cNvSpPr txBox="1"/>
          <p:nvPr/>
        </p:nvSpPr>
        <p:spPr>
          <a:xfrm>
            <a:off x="6637798" y="561574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14" name="TextBox 14"/>
          <p:cNvSpPr txBox="1"/>
          <p:nvPr/>
        </p:nvSpPr>
        <p:spPr>
          <a:xfrm>
            <a:off x="13260844" y="485831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Đàm Khắc Thái</a:t>
            </a:r>
          </a:p>
        </p:txBody>
      </p:sp>
      <p:sp>
        <p:nvSpPr>
          <p:cNvPr id="15" name="TextBox 15"/>
          <p:cNvSpPr txBox="1"/>
          <p:nvPr/>
        </p:nvSpPr>
        <p:spPr>
          <a:xfrm>
            <a:off x="13260844" y="5554624"/>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16" name="TextBox 16"/>
          <p:cNvSpPr txBox="1"/>
          <p:nvPr/>
        </p:nvSpPr>
        <p:spPr>
          <a:xfrm>
            <a:off x="0" y="485802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Đoàn Phương Hà</a:t>
            </a:r>
          </a:p>
        </p:txBody>
      </p:sp>
      <p:sp>
        <p:nvSpPr>
          <p:cNvPr id="17" name="TextBox 17"/>
          <p:cNvSpPr txBox="1"/>
          <p:nvPr/>
        </p:nvSpPr>
        <p:spPr>
          <a:xfrm>
            <a:off x="0" y="561574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0" name="TextBox 16">
            <a:extLst>
              <a:ext uri="{FF2B5EF4-FFF2-40B4-BE49-F238E27FC236}">
                <a16:creationId xmlns:a16="http://schemas.microsoft.com/office/drawing/2014/main" id="{06C8B30C-2709-8F48-FDBA-ED7293251888}"/>
              </a:ext>
            </a:extLst>
          </p:cNvPr>
          <p:cNvSpPr txBox="1"/>
          <p:nvPr/>
        </p:nvSpPr>
        <p:spPr>
          <a:xfrm>
            <a:off x="2508660" y="6702019"/>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Vũ Văn Quý</a:t>
            </a:r>
          </a:p>
        </p:txBody>
      </p:sp>
      <p:sp>
        <p:nvSpPr>
          <p:cNvPr id="21" name="TextBox 17">
            <a:extLst>
              <a:ext uri="{FF2B5EF4-FFF2-40B4-BE49-F238E27FC236}">
                <a16:creationId xmlns:a16="http://schemas.microsoft.com/office/drawing/2014/main" id="{DEF3F908-3731-57F6-B66F-714897ED6552}"/>
              </a:ext>
            </a:extLst>
          </p:cNvPr>
          <p:cNvSpPr txBox="1"/>
          <p:nvPr/>
        </p:nvSpPr>
        <p:spPr>
          <a:xfrm>
            <a:off x="2508660" y="745973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2" name="TextBox 16">
            <a:extLst>
              <a:ext uri="{FF2B5EF4-FFF2-40B4-BE49-F238E27FC236}">
                <a16:creationId xmlns:a16="http://schemas.microsoft.com/office/drawing/2014/main" id="{67D944B6-D796-B74C-24E2-C361CE36EFC2}"/>
              </a:ext>
            </a:extLst>
          </p:cNvPr>
          <p:cNvSpPr txBox="1"/>
          <p:nvPr/>
        </p:nvSpPr>
        <p:spPr>
          <a:xfrm>
            <a:off x="10439400" y="6632220"/>
            <a:ext cx="5017320" cy="577402"/>
          </a:xfrm>
          <a:prstGeom prst="rect">
            <a:avLst/>
          </a:prstGeom>
        </p:spPr>
        <p:txBody>
          <a:bodyPr lIns="0" tIns="0" rIns="0" bIns="0" rtlCol="0" anchor="t">
            <a:spAutoFit/>
          </a:bodyPr>
          <a:lstStyle/>
          <a:p>
            <a:pPr marL="0" lvl="0" indent="0" algn="ctr">
              <a:lnSpc>
                <a:spcPts val="4786"/>
              </a:lnSpc>
              <a:spcBef>
                <a:spcPct val="0"/>
              </a:spcBef>
            </a:pPr>
            <a:r>
              <a:rPr lang="en-US" sz="3419" b="1" dirty="0">
                <a:latin typeface="Quicksand Bold"/>
                <a:ea typeface="Quicksand Bold"/>
                <a:cs typeface="Quicksand Bold"/>
                <a:sym typeface="Quicksand Bold"/>
              </a:rPr>
              <a:t>Bùi Quang </a:t>
            </a:r>
            <a:r>
              <a:rPr lang="en-US" sz="3419" b="1" dirty="0" err="1">
                <a:latin typeface="Quicksand Bold"/>
                <a:ea typeface="Quicksand Bold"/>
                <a:cs typeface="Quicksand Bold"/>
                <a:sym typeface="Quicksand Bold"/>
              </a:rPr>
              <a:t>Đạo</a:t>
            </a:r>
            <a:endParaRPr lang="en-US" sz="3419" b="1" dirty="0">
              <a:latin typeface="Quicksand Bold"/>
              <a:ea typeface="Quicksand Bold"/>
              <a:cs typeface="Quicksand Bold"/>
              <a:sym typeface="Quicksand Bold"/>
            </a:endParaRPr>
          </a:p>
        </p:txBody>
      </p:sp>
      <p:sp>
        <p:nvSpPr>
          <p:cNvPr id="23" name="TextBox 17">
            <a:extLst>
              <a:ext uri="{FF2B5EF4-FFF2-40B4-BE49-F238E27FC236}">
                <a16:creationId xmlns:a16="http://schemas.microsoft.com/office/drawing/2014/main" id="{AA49626D-955A-4726-FB00-84A799AF787F}"/>
              </a:ext>
            </a:extLst>
          </p:cNvPr>
          <p:cNvSpPr txBox="1"/>
          <p:nvPr/>
        </p:nvSpPr>
        <p:spPr>
          <a:xfrm>
            <a:off x="10449232" y="737152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4" name="Freeform 37">
            <a:extLst>
              <a:ext uri="{FF2B5EF4-FFF2-40B4-BE49-F238E27FC236}">
                <a16:creationId xmlns:a16="http://schemas.microsoft.com/office/drawing/2014/main" id="{5CD6B86A-094D-B409-5217-ABFF51B0A24C}"/>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2"/>
            <a:stretch>
              <a:fillRect/>
            </a:stretch>
          </a:blipFill>
        </p:spPr>
        <p:txBody>
          <a:bodyPr/>
          <a:lstStyle/>
          <a:p>
            <a:endParaRPr lang="en-US"/>
          </a:p>
        </p:txBody>
      </p:sp>
      <p:sp>
        <p:nvSpPr>
          <p:cNvPr id="5" name="TextBox 16">
            <a:extLst>
              <a:ext uri="{FF2B5EF4-FFF2-40B4-BE49-F238E27FC236}">
                <a16:creationId xmlns:a16="http://schemas.microsoft.com/office/drawing/2014/main" id="{9140B8E5-938A-1232-1421-A68AD9D08EAB}"/>
              </a:ext>
            </a:extLst>
          </p:cNvPr>
          <p:cNvSpPr txBox="1"/>
          <p:nvPr/>
        </p:nvSpPr>
        <p:spPr>
          <a:xfrm>
            <a:off x="0" y="486417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Đoàn Phương Hà</a:t>
            </a:r>
          </a:p>
        </p:txBody>
      </p:sp>
      <p:sp>
        <p:nvSpPr>
          <p:cNvPr id="6" name="TextBox 17">
            <a:extLst>
              <a:ext uri="{FF2B5EF4-FFF2-40B4-BE49-F238E27FC236}">
                <a16:creationId xmlns:a16="http://schemas.microsoft.com/office/drawing/2014/main" id="{A4B84F30-0E1B-6745-641E-84A49A273DF1}"/>
              </a:ext>
            </a:extLst>
          </p:cNvPr>
          <p:cNvSpPr txBox="1"/>
          <p:nvPr/>
        </p:nvSpPr>
        <p:spPr>
          <a:xfrm>
            <a:off x="0" y="562188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pic>
        <p:nvPicPr>
          <p:cNvPr id="7" name="Picture 6" descr="101 hình ảnh làm việc nhóm đẹp nhất, tải miễn phí">
            <a:extLst>
              <a:ext uri="{FF2B5EF4-FFF2-40B4-BE49-F238E27FC236}">
                <a16:creationId xmlns:a16="http://schemas.microsoft.com/office/drawing/2014/main" id="{A5DB1D0E-322D-91A0-3225-6B1C4091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644" y="338499"/>
            <a:ext cx="5469309"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34A4F-FF45-CDC4-716D-28A72707C21C}"/>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90C1D641-E127-F20B-4113-11EDEDC633A6}"/>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968F4753-C1F9-7782-27D4-FAC5BD253347}"/>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2274E05B-C18B-F9A6-AF92-197E078BA709}"/>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2B114F65-80B3-D1DD-5182-F1875B69147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064637D6-F0A2-3AA2-C2EE-723EA973787E}"/>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89CF36A1-A7BB-1C05-309B-ED3C3D3FBD95}"/>
              </a:ext>
            </a:extLst>
          </p:cNvPr>
          <p:cNvSpPr txBox="1"/>
          <p:nvPr/>
        </p:nvSpPr>
        <p:spPr>
          <a:xfrm>
            <a:off x="1390957" y="1408083"/>
            <a:ext cx="13944600" cy="646331"/>
          </a:xfrm>
          <a:prstGeom prst="rect">
            <a:avLst/>
          </a:prstGeom>
          <a:noFill/>
        </p:spPr>
        <p:txBody>
          <a:bodyPr wrap="square" rtlCol="0">
            <a:spAutoFit/>
          </a:bodyPr>
          <a:lstStyle/>
          <a:p>
            <a:pPr marL="457200" rtl="0"/>
            <a:r>
              <a:rPr lang="en-US" sz="3600" dirty="0"/>
              <a:t>1.4.4 </a:t>
            </a:r>
            <a:r>
              <a:rPr lang="en-US" sz="3600" b="0" i="0" u="none" strike="noStrike" dirty="0" err="1">
                <a:solidFill>
                  <a:srgbClr val="000000"/>
                </a:solidFill>
                <a:effectLst/>
                <a:latin typeface="+mj-lt"/>
              </a:rPr>
              <a:t>Bật</a:t>
            </a:r>
            <a:r>
              <a:rPr lang="en-US" sz="3600" b="0" i="0" u="none" strike="noStrike" dirty="0">
                <a:solidFill>
                  <a:srgbClr val="000000"/>
                </a:solidFill>
                <a:effectLst/>
                <a:latin typeface="+mj-lt"/>
              </a:rPr>
              <a:t> </a:t>
            </a:r>
            <a:r>
              <a:rPr lang="en-US" sz="3600" b="0" i="0" u="none" strike="noStrike" dirty="0" err="1">
                <a:solidFill>
                  <a:srgbClr val="000000"/>
                </a:solidFill>
                <a:effectLst/>
                <a:latin typeface="+mj-lt"/>
              </a:rPr>
              <a:t>chặn</a:t>
            </a:r>
            <a:r>
              <a:rPr lang="en-US" sz="3600" b="0" i="0" u="none" strike="noStrike" dirty="0">
                <a:solidFill>
                  <a:srgbClr val="000000"/>
                </a:solidFill>
                <a:effectLst/>
                <a:latin typeface="+mj-lt"/>
              </a:rPr>
              <a:t> Bots</a:t>
            </a:r>
            <a:endParaRPr lang="fr-FR" sz="3600" b="0" dirty="0">
              <a:effectLst/>
              <a:latin typeface="+mj-lt"/>
            </a:endParaRPr>
          </a:p>
        </p:txBody>
      </p:sp>
      <p:pic>
        <p:nvPicPr>
          <p:cNvPr id="4" name="Picture 2">
            <a:extLst>
              <a:ext uri="{FF2B5EF4-FFF2-40B4-BE49-F238E27FC236}">
                <a16:creationId xmlns:a16="http://schemas.microsoft.com/office/drawing/2014/main" id="{932FC0EE-8D28-0439-2DCC-F84404BEA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4888" y="2390197"/>
            <a:ext cx="15218224" cy="720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0096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E01B-EF39-25F7-E9D7-32BB5818679B}"/>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6B5999D3-6BE8-AFD6-AF11-D8E6A6C82988}"/>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DCAC8501-78C4-8655-9CCB-F5560D060472}"/>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6FDDE231-7D1F-C412-7A19-917B9D43FF14}"/>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D96A9978-FFBD-1EF1-E90E-E508A07F19E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A99B6CAA-B819-388E-49F4-0D73B3E831E0}"/>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351AFEEF-3152-9B4D-3F04-9B8975CC09F1}"/>
              </a:ext>
            </a:extLst>
          </p:cNvPr>
          <p:cNvSpPr txBox="1"/>
          <p:nvPr/>
        </p:nvSpPr>
        <p:spPr>
          <a:xfrm>
            <a:off x="1390957" y="1408083"/>
            <a:ext cx="13944600" cy="1200329"/>
          </a:xfrm>
          <a:prstGeom prst="rect">
            <a:avLst/>
          </a:prstGeom>
          <a:noFill/>
        </p:spPr>
        <p:txBody>
          <a:bodyPr wrap="square" rtlCol="0">
            <a:spAutoFit/>
          </a:bodyPr>
          <a:lstStyle/>
          <a:p>
            <a:pPr marL="457200"/>
            <a:r>
              <a:rPr lang="en-US" sz="3600"/>
              <a:t>1.5 </a:t>
            </a:r>
            <a:r>
              <a:rPr lang="vi-VN" sz="3600" b="0" i="0" u="none" strike="noStrike">
                <a:solidFill>
                  <a:srgbClr val="000000"/>
                </a:solidFill>
                <a:effectLst/>
                <a:latin typeface="Times New Roman" panose="02020603050405020304" pitchFamily="18" charset="0"/>
              </a:rPr>
              <a:t>Đồng bộ khách hàng, sản phẩm từ Woocommerce sang ERP NEXT</a:t>
            </a:r>
            <a:endParaRPr lang="vi-VN" sz="3600" b="0">
              <a:effectLst/>
            </a:endParaRPr>
          </a:p>
          <a:p>
            <a:pPr marL="457200" rtl="0"/>
            <a:endParaRPr lang="fr-FR" sz="3600" b="0" dirty="0">
              <a:effectLst/>
            </a:endParaRPr>
          </a:p>
        </p:txBody>
      </p:sp>
      <p:sp>
        <p:nvSpPr>
          <p:cNvPr id="9" name="TextBox 8">
            <a:extLst>
              <a:ext uri="{FF2B5EF4-FFF2-40B4-BE49-F238E27FC236}">
                <a16:creationId xmlns:a16="http://schemas.microsoft.com/office/drawing/2014/main" id="{342B601F-860C-6BB0-1EFB-51FCA19AC9B4}"/>
              </a:ext>
            </a:extLst>
          </p:cNvPr>
          <p:cNvSpPr txBox="1"/>
          <p:nvPr/>
        </p:nvSpPr>
        <p:spPr>
          <a:xfrm>
            <a:off x="1390957" y="2028976"/>
            <a:ext cx="13163243" cy="707886"/>
          </a:xfrm>
          <a:prstGeom prst="rect">
            <a:avLst/>
          </a:prstGeom>
          <a:noFill/>
        </p:spPr>
        <p:txBody>
          <a:bodyPr wrap="square">
            <a:spAutoFit/>
          </a:bodyPr>
          <a:lstStyle/>
          <a:p>
            <a:pPr marL="457200" rtl="0" fontAlgn="base"/>
            <a:r>
              <a:rPr lang="vi-VN" sz="4000" b="0" i="0" u="none" strike="noStrike">
                <a:solidFill>
                  <a:srgbClr val="000000"/>
                </a:solidFill>
                <a:effectLst/>
                <a:latin typeface="Times New Roman" panose="02020603050405020304" pitchFamily="18" charset="0"/>
              </a:rPr>
              <a:t>Tạo Integration Customers từ Woocommerce sang ERP Next</a:t>
            </a:r>
            <a:endParaRPr lang="vi-VN" sz="4000" b="0" i="0" u="none" strike="noStrike" dirty="0">
              <a:solidFill>
                <a:srgbClr val="000000"/>
              </a:solidFill>
              <a:effectLst/>
              <a:latin typeface="Times New Roman" panose="02020603050405020304" pitchFamily="18" charset="0"/>
            </a:endParaRPr>
          </a:p>
        </p:txBody>
      </p:sp>
      <p:pic>
        <p:nvPicPr>
          <p:cNvPr id="11" name="Picture 2">
            <a:extLst>
              <a:ext uri="{FF2B5EF4-FFF2-40B4-BE49-F238E27FC236}">
                <a16:creationId xmlns:a16="http://schemas.microsoft.com/office/drawing/2014/main" id="{7DC91BC0-2D60-A225-7458-8CE5D5EE4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009900"/>
            <a:ext cx="8497372" cy="37546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D38F4EE-27EC-D0D2-A818-F71578587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6747" y="5418195"/>
            <a:ext cx="9038240" cy="42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3001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3B4F9-4C3B-EEAE-742E-44EA1CE395EA}"/>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422A2A01-DB14-97DD-0C23-2F501FD323D1}"/>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68C74919-A321-ECD5-EAD1-C30C9B929DFB}"/>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A23D10AB-E0B7-A252-D130-A48657EEDC9C}"/>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CE0C2D5B-877C-1AA6-E8D0-F366973F5307}"/>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3A15BE63-7ACC-E3AE-50E8-7005D8E80FB3}"/>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518DB2E6-9922-C641-BF15-701F2341E793}"/>
              </a:ext>
            </a:extLst>
          </p:cNvPr>
          <p:cNvSpPr txBox="1"/>
          <p:nvPr/>
        </p:nvSpPr>
        <p:spPr>
          <a:xfrm>
            <a:off x="1390957" y="1408083"/>
            <a:ext cx="13944600" cy="1200329"/>
          </a:xfrm>
          <a:prstGeom prst="rect">
            <a:avLst/>
          </a:prstGeom>
          <a:noFill/>
        </p:spPr>
        <p:txBody>
          <a:bodyPr wrap="square" rtlCol="0">
            <a:spAutoFit/>
          </a:bodyPr>
          <a:lstStyle/>
          <a:p>
            <a:pPr marL="457200"/>
            <a:r>
              <a:rPr lang="en-US" sz="3600"/>
              <a:t>1.5 </a:t>
            </a:r>
            <a:r>
              <a:rPr lang="vi-VN" sz="3600" b="0" i="0" u="none" strike="noStrike">
                <a:solidFill>
                  <a:srgbClr val="000000"/>
                </a:solidFill>
                <a:effectLst/>
                <a:latin typeface="Times New Roman" panose="02020603050405020304" pitchFamily="18" charset="0"/>
              </a:rPr>
              <a:t>Đồng bộ khách hàng, sản phẩm từ Woocommerce sang ERP NEXT</a:t>
            </a:r>
            <a:endParaRPr lang="vi-VN" sz="3600" b="0">
              <a:effectLst/>
            </a:endParaRPr>
          </a:p>
          <a:p>
            <a:pPr marL="457200" rtl="0"/>
            <a:endParaRPr lang="fr-FR" sz="3600" b="0" dirty="0">
              <a:effectLst/>
            </a:endParaRPr>
          </a:p>
        </p:txBody>
      </p:sp>
      <p:sp>
        <p:nvSpPr>
          <p:cNvPr id="9" name="TextBox 8">
            <a:extLst>
              <a:ext uri="{FF2B5EF4-FFF2-40B4-BE49-F238E27FC236}">
                <a16:creationId xmlns:a16="http://schemas.microsoft.com/office/drawing/2014/main" id="{010E0444-7721-E0C4-3823-696B41D96AD8}"/>
              </a:ext>
            </a:extLst>
          </p:cNvPr>
          <p:cNvSpPr txBox="1"/>
          <p:nvPr/>
        </p:nvSpPr>
        <p:spPr>
          <a:xfrm>
            <a:off x="1390957" y="2028976"/>
            <a:ext cx="13163243" cy="707886"/>
          </a:xfrm>
          <a:prstGeom prst="rect">
            <a:avLst/>
          </a:prstGeom>
          <a:noFill/>
        </p:spPr>
        <p:txBody>
          <a:bodyPr wrap="square">
            <a:spAutoFit/>
          </a:bodyPr>
          <a:lstStyle/>
          <a:p>
            <a:pPr marL="457200" rtl="0" fontAlgn="base"/>
            <a:r>
              <a:rPr lang="vi-VN" sz="4000" b="0" i="0" u="none" strike="noStrike">
                <a:solidFill>
                  <a:srgbClr val="000000"/>
                </a:solidFill>
                <a:effectLst/>
                <a:latin typeface="Times New Roman" panose="02020603050405020304" pitchFamily="18" charset="0"/>
              </a:rPr>
              <a:t>Tạo Integration Customers từ Woocommerce sang ERP Next</a:t>
            </a:r>
            <a:endParaRPr lang="vi-VN" sz="4000" b="0" i="0" u="none" strike="noStrike" dirty="0">
              <a:solidFill>
                <a:srgbClr val="000000"/>
              </a:solidFill>
              <a:effectLst/>
              <a:latin typeface="Times New Roman" panose="02020603050405020304" pitchFamily="18" charset="0"/>
            </a:endParaRPr>
          </a:p>
        </p:txBody>
      </p:sp>
      <p:pic>
        <p:nvPicPr>
          <p:cNvPr id="4" name="Picture 2">
            <a:extLst>
              <a:ext uri="{FF2B5EF4-FFF2-40B4-BE49-F238E27FC236}">
                <a16:creationId xmlns:a16="http://schemas.microsoft.com/office/drawing/2014/main" id="{B5DC11BD-518E-188D-A53E-64A68DFFE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699" y="3014818"/>
            <a:ext cx="13944601" cy="685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09568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E1430-FC87-4216-BA83-66B047884FAB}"/>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802ED1A6-9A23-D2AE-0A16-B7BDCE443161}"/>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E347C3BA-1D45-E13F-93D2-92D48D2ED45B}"/>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0A8D094D-1867-82F1-9895-F41DE95DC053}"/>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E3E49D74-E5E8-0296-4331-6A6032D4176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9DF87922-17B2-A1C4-29CC-F0797D7ABBC8}"/>
              </a:ext>
            </a:extLst>
          </p:cNvPr>
          <p:cNvSpPr txBox="1"/>
          <p:nvPr/>
        </p:nvSpPr>
        <p:spPr>
          <a:xfrm>
            <a:off x="1219200" y="671268"/>
            <a:ext cx="6107162" cy="733322"/>
          </a:xfrm>
          <a:prstGeom prst="rect">
            <a:avLst/>
          </a:prstGeom>
        </p:spPr>
        <p:txBody>
          <a:bodyPr lIns="0" tIns="0" rIns="0" bIns="0" rtlCol="0" anchor="t">
            <a:spAutoFit/>
          </a:bodyPr>
          <a:lstStyle/>
          <a:p>
            <a:pPr marL="922109" lvl="1" indent="-461055" algn="ctr">
              <a:lnSpc>
                <a:spcPts val="5126"/>
              </a:lnSpc>
              <a:spcBef>
                <a:spcPct val="0"/>
              </a:spcBef>
              <a:buAutoNum type="arabicPeriod"/>
            </a:pPr>
            <a:r>
              <a:rPr lang="en-US" sz="4271" spc="350">
                <a:solidFill>
                  <a:srgbClr val="000000"/>
                </a:solidFill>
                <a:latin typeface="Times New Roman"/>
                <a:ea typeface="Times New Roman"/>
                <a:cs typeface="Times New Roman"/>
                <a:sym typeface="Times New Roman"/>
              </a:rPr>
              <a:t>Cấu hình hệ thống</a:t>
            </a:r>
          </a:p>
        </p:txBody>
      </p:sp>
      <p:sp>
        <p:nvSpPr>
          <p:cNvPr id="6" name="TextBox 5">
            <a:extLst>
              <a:ext uri="{FF2B5EF4-FFF2-40B4-BE49-F238E27FC236}">
                <a16:creationId xmlns:a16="http://schemas.microsoft.com/office/drawing/2014/main" id="{DBA04C0F-F9E1-73A7-0A15-6B5F37B4CB5C}"/>
              </a:ext>
            </a:extLst>
          </p:cNvPr>
          <p:cNvSpPr txBox="1"/>
          <p:nvPr/>
        </p:nvSpPr>
        <p:spPr>
          <a:xfrm>
            <a:off x="1390957" y="1408083"/>
            <a:ext cx="13944600" cy="646331"/>
          </a:xfrm>
          <a:prstGeom prst="rect">
            <a:avLst/>
          </a:prstGeom>
          <a:noFill/>
        </p:spPr>
        <p:txBody>
          <a:bodyPr wrap="square" rtlCol="0">
            <a:spAutoFit/>
          </a:bodyPr>
          <a:lstStyle/>
          <a:p>
            <a:pPr marL="457200"/>
            <a:r>
              <a:rPr lang="en-US" sz="3600"/>
              <a:t>1.6 </a:t>
            </a:r>
            <a:r>
              <a:rPr lang="en-US" sz="3600">
                <a:solidFill>
                  <a:srgbClr val="000000"/>
                </a:solidFill>
                <a:latin typeface="Times New Roman" panose="02020603050405020304" pitchFamily="18" charset="0"/>
              </a:rPr>
              <a:t>L</a:t>
            </a:r>
            <a:r>
              <a:rPr lang="vi-VN" sz="3600" b="0" i="0" u="none" strike="noStrike">
                <a:solidFill>
                  <a:srgbClr val="000000"/>
                </a:solidFill>
                <a:effectLst/>
                <a:latin typeface="Times New Roman" panose="02020603050405020304" pitchFamily="18" charset="0"/>
              </a:rPr>
              <a:t>ập chỉ mục cho website trên Google Search Console</a:t>
            </a:r>
            <a:endParaRPr lang="fr-FR" sz="3600" b="0" dirty="0">
              <a:effectLst/>
            </a:endParaRPr>
          </a:p>
        </p:txBody>
      </p:sp>
      <p:pic>
        <p:nvPicPr>
          <p:cNvPr id="7" name="Picture 6" descr="A screenshot of a computer&#10;&#10;Description automatically generated">
            <a:extLst>
              <a:ext uri="{FF2B5EF4-FFF2-40B4-BE49-F238E27FC236}">
                <a16:creationId xmlns:a16="http://schemas.microsoft.com/office/drawing/2014/main" id="{45F4D383-FB31-8AF2-747E-C9EA96ED6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678" y="2275369"/>
            <a:ext cx="15982643" cy="7609584"/>
          </a:xfrm>
          <a:prstGeom prst="rect">
            <a:avLst/>
          </a:prstGeom>
        </p:spPr>
      </p:pic>
    </p:spTree>
    <p:extLst>
      <p:ext uri="{BB962C8B-B14F-4D97-AF65-F5344CB8AC3E}">
        <p14:creationId xmlns:p14="http://schemas.microsoft.com/office/powerpoint/2010/main" val="359375718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089FF-6A43-33F6-A7DA-8E9BE6ACE606}"/>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8BF1BAA3-62EE-D231-AAE5-295A33A1F231}"/>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FA32902A-6746-238F-03BD-363067186CF1}"/>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DAF0E6BB-5017-881C-6D0B-587071BB4A97}"/>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470E0AA2-913D-2238-1CA1-ECE18DF9ADD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C6BE7B84-DDFF-B259-76C0-342EC264189F}"/>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95C68932-89AA-262A-9ACA-45984E2B2362}"/>
              </a:ext>
            </a:extLst>
          </p:cNvPr>
          <p:cNvSpPr txBox="1"/>
          <p:nvPr/>
        </p:nvSpPr>
        <p:spPr>
          <a:xfrm>
            <a:off x="1246596" y="1808567"/>
            <a:ext cx="10589342" cy="2400657"/>
          </a:xfrm>
          <a:prstGeom prst="rect">
            <a:avLst/>
          </a:prstGeom>
          <a:noFill/>
        </p:spPr>
        <p:txBody>
          <a:bodyPr wrap="square">
            <a:spAutoFit/>
          </a:bodyPr>
          <a:lstStyle/>
          <a:p>
            <a:pPr marL="415065" lvl="1" algn="ctr">
              <a:lnSpc>
                <a:spcPts val="4613"/>
              </a:lnSpc>
            </a:pP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WP ERP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là</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một</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plugin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quản</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lý</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doanh</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nghiệp</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cho</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WordPress,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giúp</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các</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doanh</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nghiệp</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nhỏ</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và</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vừa</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quản</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lý</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các</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hoạt</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động</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kinh</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doanh</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ngay</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trên</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trang</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web WordPress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của</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 </a:t>
            </a:r>
            <a:r>
              <a:rPr lang="en-US" sz="3200" spc="311" dirty="0" err="1">
                <a:solidFill>
                  <a:srgbClr val="000000"/>
                </a:solidFill>
                <a:latin typeface="Times New Roman" panose="02020603050405020304" pitchFamily="18" charset="0"/>
                <a:ea typeface="Arimo"/>
                <a:cs typeface="Times New Roman" panose="02020603050405020304" pitchFamily="18" charset="0"/>
                <a:sym typeface="Arimo"/>
              </a:rPr>
              <a:t>mình</a:t>
            </a:r>
            <a:r>
              <a:rPr lang="en-US" sz="3200" spc="311" dirty="0">
                <a:solidFill>
                  <a:srgbClr val="000000"/>
                </a:solidFill>
                <a:latin typeface="Times New Roman" panose="02020603050405020304" pitchFamily="18" charset="0"/>
                <a:ea typeface="Arimo"/>
                <a:cs typeface="Times New Roman" panose="02020603050405020304" pitchFamily="18" charset="0"/>
                <a:sym typeface="Arimo"/>
              </a:rPr>
              <a:t>.</a:t>
            </a:r>
          </a:p>
        </p:txBody>
      </p:sp>
      <p:pic>
        <p:nvPicPr>
          <p:cNvPr id="1030" name="Picture 6">
            <a:extLst>
              <a:ext uri="{FF2B5EF4-FFF2-40B4-BE49-F238E27FC236}">
                <a16:creationId xmlns:a16="http://schemas.microsoft.com/office/drawing/2014/main" id="{07A26FBD-12F5-F6B4-14EC-D61A72E9A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1" y="4739745"/>
            <a:ext cx="9372600" cy="42137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FBC3911-C8BC-90E6-47CA-68E1D3D30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1800" y="4739745"/>
            <a:ext cx="6751768" cy="398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13697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C20E6-B08B-AA00-3B34-EFE780ACBB4F}"/>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C1CFDFA5-7DED-A328-7A97-666FF47E373E}"/>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0751AD23-FF77-51BF-F2F0-08176C4C5556}"/>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E96C94EB-5B4E-8B97-26A3-A263A0D938A4}"/>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B00D969F-F646-18C4-D00F-856CE0C6AA2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7C63EE61-8846-323A-DC1D-9D58029914FB}"/>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pic>
        <p:nvPicPr>
          <p:cNvPr id="1026" name="Picture 2">
            <a:extLst>
              <a:ext uri="{FF2B5EF4-FFF2-40B4-BE49-F238E27FC236}">
                <a16:creationId xmlns:a16="http://schemas.microsoft.com/office/drawing/2014/main" id="{33513BF6-F2DA-20B8-0EB8-261BFBF1B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1474" y="3444375"/>
            <a:ext cx="11705461" cy="6436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4065FB-7989-9308-4AFF-67CD0996AB3C}"/>
              </a:ext>
            </a:extLst>
          </p:cNvPr>
          <p:cNvSpPr txBox="1"/>
          <p:nvPr/>
        </p:nvSpPr>
        <p:spPr>
          <a:xfrm>
            <a:off x="2667000" y="1276944"/>
            <a:ext cx="10589342" cy="523220"/>
          </a:xfrm>
          <a:prstGeom prst="rect">
            <a:avLst/>
          </a:prstGeom>
          <a:noFill/>
        </p:spPr>
        <p:txBody>
          <a:bodyPr wrap="square">
            <a:spAutoFit/>
          </a:bodyPr>
          <a:lstStyle/>
          <a:p>
            <a:r>
              <a:rPr lang="en-US" sz="2800" b="1" i="0" u="none" strike="noStrike">
                <a:solidFill>
                  <a:srgbClr val="000000"/>
                </a:solidFill>
                <a:effectLst/>
                <a:latin typeface="Times New Roman" panose="02020603050405020304" pitchFamily="18" charset="0"/>
              </a:rPr>
              <a:t>a.  HRM (Quản lý nhân sự)</a:t>
            </a:r>
            <a:endParaRPr lang="en-US" sz="2800"/>
          </a:p>
        </p:txBody>
      </p:sp>
      <p:sp>
        <p:nvSpPr>
          <p:cNvPr id="7" name="TextBox 6">
            <a:extLst>
              <a:ext uri="{FF2B5EF4-FFF2-40B4-BE49-F238E27FC236}">
                <a16:creationId xmlns:a16="http://schemas.microsoft.com/office/drawing/2014/main" id="{203D5588-5829-63C4-F557-729209EE13B1}"/>
              </a:ext>
            </a:extLst>
          </p:cNvPr>
          <p:cNvSpPr txBox="1"/>
          <p:nvPr/>
        </p:nvSpPr>
        <p:spPr>
          <a:xfrm>
            <a:off x="419100" y="1929772"/>
            <a:ext cx="9029700" cy="1384995"/>
          </a:xfrm>
          <a:prstGeom prst="rect">
            <a:avLst/>
          </a:prstGeom>
          <a:noFill/>
        </p:spPr>
        <p:txBody>
          <a:bodyPr wrap="square">
            <a:spAutoFit/>
          </a:bodyPr>
          <a:lstStyle/>
          <a:p>
            <a:r>
              <a:rPr lang="vi-VN" sz="2800" b="1" i="0" u="none" strike="noStrike">
                <a:solidFill>
                  <a:srgbClr val="000000"/>
                </a:solidFill>
                <a:effectLst/>
                <a:latin typeface="Arial" panose="020B0604020202020204" pitchFamily="34" charset="0"/>
              </a:rPr>
              <a:t> </a:t>
            </a:r>
            <a:r>
              <a:rPr lang="vi-VN" sz="2800" b="1" i="0" u="none" strike="noStrike">
                <a:solidFill>
                  <a:srgbClr val="000000"/>
                </a:solidFill>
                <a:effectLst/>
                <a:latin typeface="Times New Roman" panose="02020603050405020304" pitchFamily="18" charset="0"/>
              </a:rPr>
              <a:t>Quản lý nhân viên:</a:t>
            </a:r>
            <a:r>
              <a:rPr lang="vi-VN" sz="2800" b="0" i="0" u="none" strike="noStrike">
                <a:solidFill>
                  <a:srgbClr val="000000"/>
                </a:solidFill>
                <a:effectLst/>
                <a:latin typeface="Times New Roman" panose="02020603050405020304" pitchFamily="18" charset="0"/>
              </a:rPr>
              <a:t> Thêm, quản lý thông tin cá nhân, hợp đồng lao động, thông tin liên lạc và các chi tiết về lương thưởng của nhân viên.</a:t>
            </a:r>
            <a:endParaRPr lang="en-US" sz="2800"/>
          </a:p>
        </p:txBody>
      </p:sp>
    </p:spTree>
    <p:extLst>
      <p:ext uri="{BB962C8B-B14F-4D97-AF65-F5344CB8AC3E}">
        <p14:creationId xmlns:p14="http://schemas.microsoft.com/office/powerpoint/2010/main" val="4098525616"/>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59C7A-30EA-409F-091A-B500822353E9}"/>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9BAF8CEB-D2A6-D145-D6C7-66FBCE5A3E2F}"/>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0ED67180-260A-8AB9-D353-A0B3690A9171}"/>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500A2D48-C079-F220-D5BB-CE778007F572}"/>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B912B334-0117-DAF4-26F6-CEE08679E6C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ED43E89D-8C04-EF16-2A46-D0A066CDABA4}"/>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7DD452BC-2F93-C1E3-E23D-79568AA3703C}"/>
              </a:ext>
            </a:extLst>
          </p:cNvPr>
          <p:cNvSpPr txBox="1"/>
          <p:nvPr/>
        </p:nvSpPr>
        <p:spPr>
          <a:xfrm>
            <a:off x="2667000" y="1276944"/>
            <a:ext cx="10589342" cy="523220"/>
          </a:xfrm>
          <a:prstGeom prst="rect">
            <a:avLst/>
          </a:prstGeom>
          <a:noFill/>
        </p:spPr>
        <p:txBody>
          <a:bodyPr wrap="square">
            <a:spAutoFit/>
          </a:bodyPr>
          <a:lstStyle/>
          <a:p>
            <a:r>
              <a:rPr lang="en-US" sz="2800" b="1" i="0" u="none" strike="noStrike">
                <a:solidFill>
                  <a:srgbClr val="000000"/>
                </a:solidFill>
                <a:effectLst/>
                <a:latin typeface="Times New Roman" panose="02020603050405020304" pitchFamily="18" charset="0"/>
              </a:rPr>
              <a:t>a.  HRM (Quản lý nhân sự)</a:t>
            </a:r>
            <a:endParaRPr lang="en-US" sz="2800"/>
          </a:p>
        </p:txBody>
      </p:sp>
      <p:sp>
        <p:nvSpPr>
          <p:cNvPr id="7" name="TextBox 6">
            <a:extLst>
              <a:ext uri="{FF2B5EF4-FFF2-40B4-BE49-F238E27FC236}">
                <a16:creationId xmlns:a16="http://schemas.microsoft.com/office/drawing/2014/main" id="{92894167-4A0B-B94B-83B0-7E32AFD6B97D}"/>
              </a:ext>
            </a:extLst>
          </p:cNvPr>
          <p:cNvSpPr txBox="1"/>
          <p:nvPr/>
        </p:nvSpPr>
        <p:spPr>
          <a:xfrm>
            <a:off x="419100" y="1929772"/>
            <a:ext cx="9029700" cy="1384995"/>
          </a:xfrm>
          <a:prstGeom prst="rect">
            <a:avLst/>
          </a:prstGeom>
          <a:noFill/>
        </p:spPr>
        <p:txBody>
          <a:bodyPr wrap="square">
            <a:spAutoFit/>
          </a:bodyPr>
          <a:lstStyle/>
          <a:p>
            <a:r>
              <a:rPr lang="vi-VN" sz="2800" b="1" i="0" u="none" strike="noStrike" dirty="0">
                <a:solidFill>
                  <a:srgbClr val="000000"/>
                </a:solidFill>
                <a:effectLst/>
                <a:latin typeface="Arial" panose="020B0604020202020204" pitchFamily="34" charset="0"/>
              </a:rPr>
              <a:t> </a:t>
            </a:r>
            <a:r>
              <a:rPr lang="vi-VN" sz="2800" b="1" i="0" u="none" strike="noStrike" dirty="0">
                <a:solidFill>
                  <a:srgbClr val="000000"/>
                </a:solidFill>
                <a:effectLst/>
                <a:latin typeface="Times New Roman" panose="02020603050405020304" pitchFamily="18" charset="0"/>
              </a:rPr>
              <a:t>Quản lý nhân viên:</a:t>
            </a:r>
            <a:r>
              <a:rPr lang="vi-VN" sz="2800" b="0" i="0" u="none" strike="noStrike" dirty="0">
                <a:solidFill>
                  <a:srgbClr val="000000"/>
                </a:solidFill>
                <a:effectLst/>
                <a:latin typeface="Times New Roman" panose="02020603050405020304" pitchFamily="18" charset="0"/>
              </a:rPr>
              <a:t> Thêm, quản lý thông tin cá nhân, hợp đồng lao độg, thông tin liên lạc và các chi tiết về lương thưởng của nhân viên.</a:t>
            </a:r>
            <a:endParaRPr lang="en-US" sz="2800" dirty="0"/>
          </a:p>
        </p:txBody>
      </p:sp>
      <p:pic>
        <p:nvPicPr>
          <p:cNvPr id="1030" name="Picture 6">
            <a:extLst>
              <a:ext uri="{FF2B5EF4-FFF2-40B4-BE49-F238E27FC236}">
                <a16:creationId xmlns:a16="http://schemas.microsoft.com/office/drawing/2014/main" id="{9706535E-BA3E-8185-CAE5-6AA4678D7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1" y="3695700"/>
            <a:ext cx="8597906" cy="5105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69D83893-A604-28FA-32E5-D8CE2E1EF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94" y="3695700"/>
            <a:ext cx="902970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1299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E8D5B-5107-F3F3-3975-F239DA0B1373}"/>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6CCBE6AC-6B2B-28F0-31CC-E63D0DF13E77}"/>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93CBBCAA-24B3-8035-43AC-5488A8E046FD}"/>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A9C35022-A8A6-A56B-C33C-BF23B07493B4}"/>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ED6D2967-317F-E74E-18DC-AED349FFE5F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747D3E90-52DA-F850-AE9B-7AEA3BECE88F}"/>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4F0359F5-E1EF-6EFC-18B4-386AF290383C}"/>
              </a:ext>
            </a:extLst>
          </p:cNvPr>
          <p:cNvSpPr txBox="1"/>
          <p:nvPr/>
        </p:nvSpPr>
        <p:spPr>
          <a:xfrm>
            <a:off x="2667000" y="1276944"/>
            <a:ext cx="10589342" cy="523220"/>
          </a:xfrm>
          <a:prstGeom prst="rect">
            <a:avLst/>
          </a:prstGeom>
          <a:noFill/>
        </p:spPr>
        <p:txBody>
          <a:bodyPr wrap="square">
            <a:spAutoFit/>
          </a:bodyPr>
          <a:lstStyle/>
          <a:p>
            <a:r>
              <a:rPr lang="en-US" sz="2800" b="1" i="0" u="none" strike="noStrike">
                <a:solidFill>
                  <a:srgbClr val="000000"/>
                </a:solidFill>
                <a:effectLst/>
                <a:latin typeface="Times New Roman" panose="02020603050405020304" pitchFamily="18" charset="0"/>
              </a:rPr>
              <a:t>a.  HRM (Quản lý nhân sự)</a:t>
            </a:r>
            <a:endParaRPr lang="en-US" sz="2800"/>
          </a:p>
        </p:txBody>
      </p:sp>
      <p:pic>
        <p:nvPicPr>
          <p:cNvPr id="2050" name="Picture 2">
            <a:extLst>
              <a:ext uri="{FF2B5EF4-FFF2-40B4-BE49-F238E27FC236}">
                <a16:creationId xmlns:a16="http://schemas.microsoft.com/office/drawing/2014/main" id="{114AE593-4C01-8B4C-AEBA-FC3CC68BB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817" y="2405840"/>
            <a:ext cx="16078366" cy="697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20086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B7A2B-3BEB-4342-D0C2-D4A94E3404D1}"/>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585A1A18-2BF5-D89B-953B-AFAA33A898F0}"/>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4EFF2108-473C-A21B-4A81-4B628144CE3E}"/>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DD263B8F-0EE5-0185-7BBE-FA1600834D71}"/>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2A728050-EF28-4ED9-8ABB-F18083A2DE36}"/>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2C7E400F-4FDB-EAA5-042A-3EAE05D9A601}"/>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A6C2069A-BC1E-7EE0-1FB9-579E5DC58E24}"/>
              </a:ext>
            </a:extLst>
          </p:cNvPr>
          <p:cNvSpPr txBox="1"/>
          <p:nvPr/>
        </p:nvSpPr>
        <p:spPr>
          <a:xfrm>
            <a:off x="2667000" y="1276944"/>
            <a:ext cx="10589342" cy="523220"/>
          </a:xfrm>
          <a:prstGeom prst="rect">
            <a:avLst/>
          </a:prstGeom>
          <a:noFill/>
        </p:spPr>
        <p:txBody>
          <a:bodyPr wrap="square">
            <a:spAutoFit/>
          </a:bodyPr>
          <a:lstStyle/>
          <a:p>
            <a:r>
              <a:rPr lang="en-US" sz="2800" b="1" i="0" u="none" strike="noStrike">
                <a:solidFill>
                  <a:srgbClr val="000000"/>
                </a:solidFill>
                <a:effectLst/>
                <a:latin typeface="Times New Roman" panose="02020603050405020304" pitchFamily="18" charset="0"/>
              </a:rPr>
              <a:t>a.  HRM (Quản lý nhân sự)</a:t>
            </a:r>
            <a:endParaRPr lang="en-US" sz="2800"/>
          </a:p>
        </p:txBody>
      </p:sp>
      <p:pic>
        <p:nvPicPr>
          <p:cNvPr id="2052" name="Picture 4">
            <a:extLst>
              <a:ext uri="{FF2B5EF4-FFF2-40B4-BE49-F238E27FC236}">
                <a16:creationId xmlns:a16="http://schemas.microsoft.com/office/drawing/2014/main" id="{BF8E37C3-6DE9-FE15-24D9-EE66455C7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71" y="2568762"/>
            <a:ext cx="9159219" cy="55941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90B4178-A1E8-7FD5-B0C7-A401B6320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465" y="2560159"/>
            <a:ext cx="8964708" cy="559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471121"/>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D613B-E125-63E9-3859-1EA0D63C6B0F}"/>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9E2F132A-C72A-6FF9-AC9C-1EF7D60315EA}"/>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2D46E384-D56D-ACAF-013A-205777C78326}"/>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17780A3C-F40E-EF6C-F4E8-80B3C26D82AF}"/>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7639E8DC-8C6A-521E-EEA9-51AFDBB06F1C}"/>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D8B14D84-61DD-FEC7-9D37-FEFFB788D557}"/>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41EA3E53-940A-06C2-1660-EE9352E26988}"/>
              </a:ext>
            </a:extLst>
          </p:cNvPr>
          <p:cNvSpPr txBox="1"/>
          <p:nvPr/>
        </p:nvSpPr>
        <p:spPr>
          <a:xfrm>
            <a:off x="2133600" y="1262646"/>
            <a:ext cx="12725400" cy="523220"/>
          </a:xfrm>
          <a:prstGeom prst="rect">
            <a:avLst/>
          </a:prstGeom>
          <a:noFill/>
        </p:spPr>
        <p:txBody>
          <a:bodyPr wrap="square">
            <a:spAutoFit/>
          </a:bodyPr>
          <a:lstStyle/>
          <a:p>
            <a:r>
              <a:rPr lang="en-US" sz="2800" b="1" i="0" u="none" strike="noStrike" dirty="0">
                <a:solidFill>
                  <a:srgbClr val="000000"/>
                </a:solidFill>
                <a:effectLst/>
                <a:latin typeface="Arial" panose="020B0604020202020204" pitchFamily="34" charset="0"/>
              </a:rPr>
              <a:t>b. </a:t>
            </a:r>
            <a:r>
              <a:rPr lang="en-US" sz="2800" b="1" i="0" u="none" strike="noStrike" dirty="0" err="1">
                <a:solidFill>
                  <a:srgbClr val="000000"/>
                </a:solidFill>
                <a:effectLst/>
                <a:latin typeface="Arial" panose="020B0604020202020204" pitchFamily="34" charset="0"/>
              </a:rPr>
              <a:t>Quản</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lý</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quan</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hệ</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khách</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hàng</a:t>
            </a:r>
            <a:r>
              <a:rPr lang="en-US" sz="2800" b="1" i="0" u="none" strike="noStrike" dirty="0">
                <a:solidFill>
                  <a:srgbClr val="000000"/>
                </a:solidFill>
                <a:effectLst/>
                <a:latin typeface="Arial" panose="020B0604020202020204" pitchFamily="34" charset="0"/>
              </a:rPr>
              <a:t> (Customer Relationship Management)</a:t>
            </a:r>
            <a:endParaRPr lang="en-US" sz="2800" dirty="0"/>
          </a:p>
        </p:txBody>
      </p:sp>
      <p:sp>
        <p:nvSpPr>
          <p:cNvPr id="6" name="TextBox 5">
            <a:extLst>
              <a:ext uri="{FF2B5EF4-FFF2-40B4-BE49-F238E27FC236}">
                <a16:creationId xmlns:a16="http://schemas.microsoft.com/office/drawing/2014/main" id="{F7E5BEC2-8080-8F8D-A787-618713E2CFE4}"/>
              </a:ext>
            </a:extLst>
          </p:cNvPr>
          <p:cNvSpPr txBox="1"/>
          <p:nvPr/>
        </p:nvSpPr>
        <p:spPr>
          <a:xfrm>
            <a:off x="1143000" y="2714924"/>
            <a:ext cx="15773400" cy="3539430"/>
          </a:xfrm>
          <a:prstGeom prst="rect">
            <a:avLst/>
          </a:prstGeom>
          <a:noFill/>
        </p:spPr>
        <p:txBody>
          <a:bodyPr wrap="square">
            <a:spAutoFit/>
          </a:bodyPr>
          <a:lstStyle/>
          <a:p>
            <a:pPr marL="457200" rtl="0" fontAlgn="base">
              <a:buFont typeface="Arial" panose="020B0604020202020204" pitchFamily="34" charset="0"/>
              <a:buChar char="•"/>
            </a:pPr>
            <a:r>
              <a:rPr lang="en-US" sz="3200" b="0" i="0" u="none" strike="noStrike" dirty="0">
                <a:solidFill>
                  <a:srgbClr val="040C28"/>
                </a:solidFill>
                <a:effectLst/>
                <a:latin typeface="Times New Roman" panose="02020603050405020304" pitchFamily="18" charset="0"/>
              </a:rPr>
              <a:t> </a:t>
            </a:r>
            <a:r>
              <a:rPr lang="vi-VN" sz="3200" b="1" i="0" u="none" strike="noStrike" dirty="0">
                <a:solidFill>
                  <a:srgbClr val="040C28"/>
                </a:solidFill>
                <a:effectLst/>
                <a:latin typeface="Times New Roman" panose="02020603050405020304" pitchFamily="18" charset="0"/>
              </a:rPr>
              <a:t>Thêm và quản lý khách hàng</a:t>
            </a:r>
            <a:r>
              <a:rPr lang="vi-VN" sz="3200" b="0" i="0" u="none" strike="noStrike" dirty="0">
                <a:solidFill>
                  <a:srgbClr val="040C28"/>
                </a:solidFill>
                <a:effectLst/>
                <a:latin typeface="Times New Roman" panose="02020603050405020304" pitchFamily="18" charset="0"/>
              </a:rPr>
              <a:t>: Tạo mới hoặc nhập khách hàng vào hệ thống, theo dõi thông tin chi tiết của từng khách hàng.</a:t>
            </a:r>
          </a:p>
          <a:p>
            <a:pPr marL="457200" rtl="0" fontAlgn="base">
              <a:buFont typeface="Arial" panose="020B0604020202020204" pitchFamily="34" charset="0"/>
              <a:buChar char="•"/>
            </a:pPr>
            <a:r>
              <a:rPr lang="en-US" sz="3200" b="0" i="0" u="none" strike="noStrike" dirty="0">
                <a:solidFill>
                  <a:srgbClr val="040C28"/>
                </a:solidFill>
                <a:effectLst/>
                <a:latin typeface="Times New Roman" panose="02020603050405020304" pitchFamily="18" charset="0"/>
              </a:rPr>
              <a:t> </a:t>
            </a:r>
            <a:r>
              <a:rPr lang="vi-VN" sz="3200" b="1" i="0" u="none" strike="noStrike" dirty="0">
                <a:solidFill>
                  <a:srgbClr val="040C28"/>
                </a:solidFill>
                <a:effectLst/>
                <a:latin typeface="Times New Roman" panose="02020603050405020304" pitchFamily="18" charset="0"/>
              </a:rPr>
              <a:t>Lịch sử liên hệ:</a:t>
            </a:r>
            <a:r>
              <a:rPr lang="vi-VN" sz="3200" b="0" i="0" u="none" strike="noStrike" dirty="0">
                <a:solidFill>
                  <a:srgbClr val="040C28"/>
                </a:solidFill>
                <a:effectLst/>
                <a:latin typeface="Times New Roman" panose="02020603050405020304" pitchFamily="18" charset="0"/>
              </a:rPr>
              <a:t> Lưu trữ toàn bộ lịch sử liên lạc với khách hàng qua email, điện thoại hoặc gặp mặt trực tiếp.</a:t>
            </a:r>
          </a:p>
          <a:p>
            <a:pPr marL="457200" rtl="0" fontAlgn="base">
              <a:buFont typeface="Arial" panose="020B0604020202020204" pitchFamily="34" charset="0"/>
              <a:buChar char="•"/>
            </a:pPr>
            <a:r>
              <a:rPr lang="en-US" sz="3200" b="0" i="0" u="none" strike="noStrike" dirty="0">
                <a:solidFill>
                  <a:srgbClr val="040C28"/>
                </a:solidFill>
                <a:effectLst/>
                <a:latin typeface="Times New Roman" panose="02020603050405020304" pitchFamily="18" charset="0"/>
              </a:rPr>
              <a:t> </a:t>
            </a:r>
            <a:r>
              <a:rPr lang="vi-VN" sz="3200" b="1" i="0" u="none" strike="noStrike" dirty="0">
                <a:solidFill>
                  <a:srgbClr val="040C28"/>
                </a:solidFill>
                <a:effectLst/>
                <a:latin typeface="Times New Roman" panose="02020603050405020304" pitchFamily="18" charset="0"/>
              </a:rPr>
              <a:t>Phân loại khách hàng: </a:t>
            </a:r>
            <a:r>
              <a:rPr lang="vi-VN" sz="3200" b="0" i="0" u="none" strike="noStrike" dirty="0">
                <a:solidFill>
                  <a:srgbClr val="040C28"/>
                </a:solidFill>
                <a:effectLst/>
                <a:latin typeface="Times New Roman" panose="02020603050405020304" pitchFamily="18" charset="0"/>
              </a:rPr>
              <a:t>Tạo các nhóm khách hàng dựa trên các tiêu chí tùy chỉnh, giúp dễ dàng phân tích và quản lý.</a:t>
            </a:r>
          </a:p>
          <a:p>
            <a:pPr marL="457200" rtl="0" fontAlgn="base">
              <a:buFont typeface="Arial" panose="020B0604020202020204" pitchFamily="34" charset="0"/>
              <a:buChar char="•"/>
            </a:pPr>
            <a:r>
              <a:rPr lang="en-US" sz="3200" b="0" i="0" u="none" strike="noStrike" dirty="0">
                <a:solidFill>
                  <a:srgbClr val="040C28"/>
                </a:solidFill>
                <a:effectLst/>
                <a:latin typeface="Times New Roman" panose="02020603050405020304" pitchFamily="18" charset="0"/>
              </a:rPr>
              <a:t> </a:t>
            </a:r>
            <a:r>
              <a:rPr lang="vi-VN" sz="3200" b="1" i="0" u="none" strike="noStrike" dirty="0">
                <a:solidFill>
                  <a:srgbClr val="040C28"/>
                </a:solidFill>
                <a:effectLst/>
                <a:latin typeface="Times New Roman" panose="02020603050405020304" pitchFamily="18" charset="0"/>
              </a:rPr>
              <a:t>Lập lịch hẹn: </a:t>
            </a:r>
            <a:r>
              <a:rPr lang="vi-VN" sz="3200" b="0" i="0" u="none" strike="noStrike" dirty="0">
                <a:solidFill>
                  <a:srgbClr val="040C28"/>
                </a:solidFill>
                <a:effectLst/>
                <a:latin typeface="Times New Roman" panose="02020603050405020304" pitchFamily="18" charset="0"/>
              </a:rPr>
              <a:t>Tích hợp với lịch để tạo các cuộc hẹn và nhắc nhở với khách hàng.</a:t>
            </a:r>
          </a:p>
        </p:txBody>
      </p:sp>
    </p:spTree>
    <p:extLst>
      <p:ext uri="{BB962C8B-B14F-4D97-AF65-F5344CB8AC3E}">
        <p14:creationId xmlns:p14="http://schemas.microsoft.com/office/powerpoint/2010/main" val="206831795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1F73-28EC-0031-C29F-64528AE0E509}"/>
            </a:ext>
          </a:extLst>
        </p:cNvPr>
        <p:cNvGrpSpPr/>
        <p:nvPr/>
      </p:nvGrpSpPr>
      <p:grpSpPr>
        <a:xfrm>
          <a:off x="0" y="0"/>
          <a:ext cx="0" cy="0"/>
          <a:chOff x="0" y="0"/>
          <a:chExt cx="0" cy="0"/>
        </a:xfrm>
      </p:grpSpPr>
      <p:sp>
        <p:nvSpPr>
          <p:cNvPr id="56" name="AutoShape 4" descr="k-means-clustering · GitHub Topics · GitHub">
            <a:extLst>
              <a:ext uri="{FF2B5EF4-FFF2-40B4-BE49-F238E27FC236}">
                <a16:creationId xmlns:a16="http://schemas.microsoft.com/office/drawing/2014/main" id="{4B6C021D-9A51-4AD0-7183-5558931B0BE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AutoShape 6" descr="k-means-clustering · GitHub Topics · GitHub">
            <a:extLst>
              <a:ext uri="{FF2B5EF4-FFF2-40B4-BE49-F238E27FC236}">
                <a16:creationId xmlns:a16="http://schemas.microsoft.com/office/drawing/2014/main" id="{46DBE95E-366E-12FB-CFFE-DEEEC8ACD5DC}"/>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reeform 52">
            <a:extLst>
              <a:ext uri="{FF2B5EF4-FFF2-40B4-BE49-F238E27FC236}">
                <a16:creationId xmlns:a16="http://schemas.microsoft.com/office/drawing/2014/main" id="{E9ABEFA1-E4CB-E835-2C04-487AB04D5708}"/>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51">
            <a:extLst>
              <a:ext uri="{FF2B5EF4-FFF2-40B4-BE49-F238E27FC236}">
                <a16:creationId xmlns:a16="http://schemas.microsoft.com/office/drawing/2014/main" id="{68D7B3D4-1C6F-BB7F-D3DB-0A73BD0F4CBB}"/>
              </a:ext>
            </a:extLst>
          </p:cNvPr>
          <p:cNvSpPr/>
          <p:nvPr/>
        </p:nvSpPr>
        <p:spPr>
          <a:xfrm>
            <a:off x="16228778" y="773430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aphicFrame>
        <p:nvGraphicFramePr>
          <p:cNvPr id="5" name="Table 4">
            <a:extLst>
              <a:ext uri="{FF2B5EF4-FFF2-40B4-BE49-F238E27FC236}">
                <a16:creationId xmlns:a16="http://schemas.microsoft.com/office/drawing/2014/main" id="{B5214421-F963-9F97-8454-C7B7CEBF8668}"/>
              </a:ext>
            </a:extLst>
          </p:cNvPr>
          <p:cNvGraphicFramePr>
            <a:graphicFrameLocks noGrp="1"/>
          </p:cNvGraphicFramePr>
          <p:nvPr>
            <p:extLst>
              <p:ext uri="{D42A27DB-BD31-4B8C-83A1-F6EECF244321}">
                <p14:modId xmlns:p14="http://schemas.microsoft.com/office/powerpoint/2010/main" val="742843605"/>
              </p:ext>
            </p:extLst>
          </p:nvPr>
        </p:nvGraphicFramePr>
        <p:xfrm>
          <a:off x="1028700" y="1028700"/>
          <a:ext cx="15925800" cy="8915400"/>
        </p:xfrm>
        <a:graphic>
          <a:graphicData uri="http://schemas.openxmlformats.org/drawingml/2006/table">
            <a:tbl>
              <a:tblPr firstRow="1" bandRow="1">
                <a:tableStyleId>{F5AB1C69-6EDB-4FF4-983F-18BD219EF322}</a:tableStyleId>
              </a:tblPr>
              <a:tblGrid>
                <a:gridCol w="3185160">
                  <a:extLst>
                    <a:ext uri="{9D8B030D-6E8A-4147-A177-3AD203B41FA5}">
                      <a16:colId xmlns:a16="http://schemas.microsoft.com/office/drawing/2014/main" val="741157875"/>
                    </a:ext>
                  </a:extLst>
                </a:gridCol>
                <a:gridCol w="3185160">
                  <a:extLst>
                    <a:ext uri="{9D8B030D-6E8A-4147-A177-3AD203B41FA5}">
                      <a16:colId xmlns:a16="http://schemas.microsoft.com/office/drawing/2014/main" val="1058273338"/>
                    </a:ext>
                  </a:extLst>
                </a:gridCol>
                <a:gridCol w="3185160">
                  <a:extLst>
                    <a:ext uri="{9D8B030D-6E8A-4147-A177-3AD203B41FA5}">
                      <a16:colId xmlns:a16="http://schemas.microsoft.com/office/drawing/2014/main" val="1117766927"/>
                    </a:ext>
                  </a:extLst>
                </a:gridCol>
                <a:gridCol w="3185160">
                  <a:extLst>
                    <a:ext uri="{9D8B030D-6E8A-4147-A177-3AD203B41FA5}">
                      <a16:colId xmlns:a16="http://schemas.microsoft.com/office/drawing/2014/main" val="1001393757"/>
                    </a:ext>
                  </a:extLst>
                </a:gridCol>
                <a:gridCol w="3185160">
                  <a:extLst>
                    <a:ext uri="{9D8B030D-6E8A-4147-A177-3AD203B41FA5}">
                      <a16:colId xmlns:a16="http://schemas.microsoft.com/office/drawing/2014/main" val="2318412527"/>
                    </a:ext>
                  </a:extLst>
                </a:gridCol>
              </a:tblGrid>
              <a:tr h="958857">
                <a:tc>
                  <a:txBody>
                    <a:bodyPr/>
                    <a:lstStyle/>
                    <a:p>
                      <a:r>
                        <a:rPr lang="en-US" sz="2800"/>
                        <a:t>Đàm Khắc Thái</a:t>
                      </a:r>
                    </a:p>
                  </a:txBody>
                  <a:tcPr>
                    <a:solidFill>
                      <a:srgbClr val="00B050"/>
                    </a:solidFill>
                  </a:tcPr>
                </a:tc>
                <a:tc>
                  <a:txBody>
                    <a:bodyPr/>
                    <a:lstStyle/>
                    <a:p>
                      <a:r>
                        <a:rPr lang="en-US" sz="2800"/>
                        <a:t>Đoàn Phương Hà</a:t>
                      </a:r>
                    </a:p>
                  </a:txBody>
                  <a:tcPr>
                    <a:solidFill>
                      <a:srgbClr val="00B050"/>
                    </a:solidFill>
                  </a:tcPr>
                </a:tc>
                <a:tc>
                  <a:txBody>
                    <a:bodyPr/>
                    <a:lstStyle/>
                    <a:p>
                      <a:r>
                        <a:rPr lang="en-US" sz="2800"/>
                        <a:t>Nguyễn </a:t>
                      </a:r>
                    </a:p>
                    <a:p>
                      <a:r>
                        <a:rPr lang="en-US" sz="2800"/>
                        <a:t>Đăng Hoàng Giang</a:t>
                      </a:r>
                    </a:p>
                  </a:txBody>
                  <a:tcPr>
                    <a:solidFill>
                      <a:srgbClr val="00B050"/>
                    </a:solidFill>
                  </a:tcPr>
                </a:tc>
                <a:tc>
                  <a:txBody>
                    <a:bodyPr/>
                    <a:lstStyle/>
                    <a:p>
                      <a:r>
                        <a:rPr lang="en-US" sz="2800"/>
                        <a:t>Vũ Văn Quý</a:t>
                      </a:r>
                    </a:p>
                  </a:txBody>
                  <a:tcPr>
                    <a:solidFill>
                      <a:srgbClr val="00B050"/>
                    </a:solidFill>
                  </a:tcPr>
                </a:tc>
                <a:tc>
                  <a:txBody>
                    <a:bodyPr/>
                    <a:lstStyle/>
                    <a:p>
                      <a:r>
                        <a:rPr lang="en-US" sz="2800"/>
                        <a:t>Bùi Quang Đạo</a:t>
                      </a:r>
                    </a:p>
                  </a:txBody>
                  <a:tcPr>
                    <a:solidFill>
                      <a:srgbClr val="00B050"/>
                    </a:solidFill>
                  </a:tcPr>
                </a:tc>
                <a:extLst>
                  <a:ext uri="{0D108BD9-81ED-4DB2-BD59-A6C34878D82A}">
                    <a16:rowId xmlns:a16="http://schemas.microsoft.com/office/drawing/2014/main" val="1382510924"/>
                  </a:ext>
                </a:extLst>
              </a:tr>
              <a:tr h="7956543">
                <a:tc>
                  <a:txBody>
                    <a:bodyPr/>
                    <a:lstStyle/>
                    <a:p>
                      <a:pPr marL="285750" lvl="0" indent="-285750">
                        <a:buFont typeface="Arial" panose="020B0604020202020204" pitchFamily="34" charset="0"/>
                        <a:buChar char="•"/>
                      </a:pPr>
                      <a:r>
                        <a:rPr lang="en-US" sz="2000" kern="1200" dirty="0" err="1">
                          <a:solidFill>
                            <a:schemeClr val="dk1"/>
                          </a:solidFill>
                          <a:effectLst/>
                        </a:rPr>
                        <a:t>Lên</a:t>
                      </a:r>
                      <a:r>
                        <a:rPr lang="en-US" sz="2000" kern="1200" dirty="0">
                          <a:solidFill>
                            <a:schemeClr val="dk1"/>
                          </a:solidFill>
                          <a:effectLst/>
                        </a:rPr>
                        <a:t> ý </a:t>
                      </a:r>
                      <a:r>
                        <a:rPr lang="en-US" sz="2000" kern="1200" dirty="0" err="1">
                          <a:solidFill>
                            <a:schemeClr val="dk1"/>
                          </a:solidFill>
                          <a:effectLst/>
                        </a:rPr>
                        <a:t>tưởng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phương</a:t>
                      </a:r>
                      <a:r>
                        <a:rPr lang="en-US" sz="2000" kern="1200" dirty="0">
                          <a:solidFill>
                            <a:schemeClr val="dk1"/>
                          </a:solidFill>
                          <a:effectLst/>
                        </a:rPr>
                        <a:t> </a:t>
                      </a:r>
                      <a:r>
                        <a:rPr lang="en-US" sz="2000" kern="1200" dirty="0" err="1">
                          <a:solidFill>
                            <a:schemeClr val="dk1"/>
                          </a:solidFill>
                          <a:effectLst/>
                        </a:rPr>
                        <a:t>hướng</a:t>
                      </a:r>
                      <a:r>
                        <a:rPr lang="en-US" sz="2000" kern="1200" dirty="0">
                          <a:solidFill>
                            <a:schemeClr val="dk1"/>
                          </a:solidFill>
                          <a:effectLst/>
                        </a:rPr>
                        <a:t> </a:t>
                      </a:r>
                      <a:r>
                        <a:rPr lang="en-US" sz="2000" kern="1200" dirty="0" err="1">
                          <a:solidFill>
                            <a:schemeClr val="dk1"/>
                          </a:solidFill>
                          <a:effectLst/>
                        </a:rPr>
                        <a:t>triển</a:t>
                      </a:r>
                      <a:r>
                        <a:rPr lang="en-US" sz="2000" kern="1200" dirty="0">
                          <a:solidFill>
                            <a:schemeClr val="dk1"/>
                          </a:solidFill>
                          <a:effectLst/>
                        </a:rPr>
                        <a:t> </a:t>
                      </a:r>
                      <a:r>
                        <a:rPr lang="en-US" sz="2000" kern="1200" dirty="0" err="1">
                          <a:solidFill>
                            <a:schemeClr val="dk1"/>
                          </a:solidFill>
                          <a:effectLst/>
                        </a:rPr>
                        <a:t>khai</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shop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r>
                        <a:rPr lang="en-US" sz="2000" kern="1200" dirty="0">
                          <a:solidFill>
                            <a:schemeClr val="dk1"/>
                          </a:solidFill>
                          <a:effectLst/>
                        </a:rPr>
                        <a:t> online</a:t>
                      </a:r>
                    </a:p>
                    <a:p>
                      <a:pPr marL="285750" lvl="0" indent="-285750">
                        <a:buFont typeface="Arial" panose="020B0604020202020204" pitchFamily="34" charset="0"/>
                        <a:buChar char="•"/>
                      </a:pPr>
                      <a:r>
                        <a:rPr lang="en-US" sz="2000" kern="1200" dirty="0" err="1">
                          <a:solidFill>
                            <a:schemeClr val="dk1"/>
                          </a:solidFill>
                          <a:effectLst/>
                        </a:rPr>
                        <a:t>Đăng</a:t>
                      </a:r>
                      <a:r>
                        <a:rPr lang="en-US" sz="2000" kern="1200" dirty="0">
                          <a:solidFill>
                            <a:schemeClr val="dk1"/>
                          </a:solidFill>
                          <a:effectLst/>
                        </a:rPr>
                        <a:t> </a:t>
                      </a:r>
                      <a:r>
                        <a:rPr lang="en-US" sz="2000" kern="1200" dirty="0" err="1">
                          <a:solidFill>
                            <a:schemeClr val="dk1"/>
                          </a:solidFill>
                          <a:effectLst/>
                        </a:rPr>
                        <a:t>ký</a:t>
                      </a:r>
                      <a:r>
                        <a:rPr lang="en-US" sz="2000" kern="1200" dirty="0">
                          <a:solidFill>
                            <a:schemeClr val="dk1"/>
                          </a:solidFill>
                          <a:effectLst/>
                        </a:rPr>
                        <a:t> domain</a:t>
                      </a:r>
                    </a:p>
                    <a:p>
                      <a:pPr marL="285750" lvl="0" indent="-285750">
                        <a:buFont typeface="Arial" panose="020B0604020202020204" pitchFamily="34" charset="0"/>
                        <a:buChar char="•"/>
                      </a:pPr>
                      <a:r>
                        <a:rPr lang="en-US" sz="2000" kern="1200" dirty="0" err="1">
                          <a:solidFill>
                            <a:schemeClr val="dk1"/>
                          </a:solidFill>
                          <a:effectLst/>
                        </a:rPr>
                        <a:t>Cấu</a:t>
                      </a:r>
                      <a:r>
                        <a:rPr lang="en-US" sz="2000" kern="1200" dirty="0">
                          <a:solidFill>
                            <a:schemeClr val="dk1"/>
                          </a:solidFill>
                          <a:effectLst/>
                        </a:rPr>
                        <a:t> </a:t>
                      </a:r>
                      <a:r>
                        <a:rPr lang="en-US" sz="2000" kern="1200" dirty="0" err="1">
                          <a:solidFill>
                            <a:schemeClr val="dk1"/>
                          </a:solidFill>
                          <a:effectLst/>
                        </a:rPr>
                        <a:t>hình</a:t>
                      </a:r>
                      <a:r>
                        <a:rPr lang="en-US" sz="2000" kern="1200" dirty="0">
                          <a:solidFill>
                            <a:schemeClr val="dk1"/>
                          </a:solidFill>
                          <a:effectLst/>
                        </a:rPr>
                        <a:t> server website </a:t>
                      </a:r>
                      <a:r>
                        <a:rPr lang="en-US" sz="2000" kern="1200" dirty="0" err="1">
                          <a:solidFill>
                            <a:schemeClr val="dk1"/>
                          </a:solidFill>
                          <a:effectLst/>
                        </a:rPr>
                        <a:t>Wordpress</a:t>
                      </a:r>
                      <a:endParaRPr lang="en-US" sz="2000" kern="1200" dirty="0">
                        <a:solidFill>
                          <a:schemeClr val="dk1"/>
                        </a:solidFill>
                        <a:effectLst/>
                      </a:endParaRPr>
                    </a:p>
                    <a:p>
                      <a:pPr marL="285750" lvl="0" indent="-285750">
                        <a:buFont typeface="Arial" panose="020B0604020202020204" pitchFamily="34" charset="0"/>
                        <a:buChar char="•"/>
                      </a:pPr>
                      <a:r>
                        <a:rPr lang="en-US" sz="2000" kern="1200" dirty="0" err="1">
                          <a:solidFill>
                            <a:schemeClr val="dk1"/>
                          </a:solidFill>
                          <a:effectLst/>
                        </a:rPr>
                        <a:t>Cấu</a:t>
                      </a:r>
                      <a:r>
                        <a:rPr lang="en-US" sz="2000" kern="1200" dirty="0">
                          <a:solidFill>
                            <a:schemeClr val="dk1"/>
                          </a:solidFill>
                          <a:effectLst/>
                        </a:rPr>
                        <a:t> </a:t>
                      </a:r>
                      <a:r>
                        <a:rPr lang="en-US" sz="2000" kern="1200" dirty="0" err="1">
                          <a:solidFill>
                            <a:schemeClr val="dk1"/>
                          </a:solidFill>
                          <a:effectLst/>
                        </a:rPr>
                        <a:t>hình</a:t>
                      </a:r>
                      <a:r>
                        <a:rPr lang="en-US" sz="2000" kern="1200" dirty="0">
                          <a:solidFill>
                            <a:schemeClr val="dk1"/>
                          </a:solidFill>
                          <a:effectLst/>
                        </a:rPr>
                        <a:t> Cloudflare, Security Cloudflare</a:t>
                      </a:r>
                    </a:p>
                    <a:p>
                      <a:pPr marL="285750" lvl="0" indent="-285750">
                        <a:buFont typeface="Arial" panose="020B0604020202020204" pitchFamily="34" charset="0"/>
                        <a:buChar char="•"/>
                      </a:pPr>
                      <a:r>
                        <a:rPr lang="en-US" sz="2000" kern="1200" dirty="0">
                          <a:solidFill>
                            <a:schemeClr val="dk1"/>
                          </a:solidFill>
                          <a:effectLst/>
                        </a:rPr>
                        <a:t>Backup &amp; Snapshot </a:t>
                      </a:r>
                      <a:r>
                        <a:rPr lang="en-US" sz="2000" kern="1200" dirty="0" err="1">
                          <a:solidFill>
                            <a:schemeClr val="dk1"/>
                          </a:solidFill>
                          <a:effectLst/>
                        </a:rPr>
                        <a:t>trên</a:t>
                      </a:r>
                      <a:r>
                        <a:rPr lang="en-US" sz="2000" kern="1200" dirty="0">
                          <a:solidFill>
                            <a:schemeClr val="dk1"/>
                          </a:solidFill>
                          <a:effectLst/>
                        </a:rPr>
                        <a:t> </a:t>
                      </a:r>
                      <a:r>
                        <a:rPr lang="en-US" sz="2000" kern="1200" dirty="0" err="1">
                          <a:solidFill>
                            <a:schemeClr val="dk1"/>
                          </a:solidFill>
                          <a:effectLst/>
                        </a:rPr>
                        <a:t>DigitalOcean</a:t>
                      </a:r>
                      <a:r>
                        <a:rPr lang="en-US" sz="2000" kern="1200" dirty="0">
                          <a:solidFill>
                            <a:schemeClr val="dk1"/>
                          </a:solidFill>
                          <a:effectLst/>
                        </a:rPr>
                        <a:t>, </a:t>
                      </a:r>
                      <a:r>
                        <a:rPr lang="en-US" sz="2000" kern="1200" dirty="0" err="1">
                          <a:solidFill>
                            <a:schemeClr val="dk1"/>
                          </a:solidFill>
                          <a:effectLst/>
                        </a:rPr>
                        <a:t>bật</a:t>
                      </a:r>
                      <a:r>
                        <a:rPr lang="en-US" sz="2000" kern="1200" dirty="0">
                          <a:solidFill>
                            <a:schemeClr val="dk1"/>
                          </a:solidFill>
                          <a:effectLst/>
                        </a:rPr>
                        <a:t> </a:t>
                      </a:r>
                      <a:r>
                        <a:rPr lang="en-US" sz="2000" kern="1200" dirty="0" err="1">
                          <a:solidFill>
                            <a:schemeClr val="dk1"/>
                          </a:solidFill>
                          <a:effectLst/>
                        </a:rPr>
                        <a:t>lưu</a:t>
                      </a:r>
                      <a:r>
                        <a:rPr lang="en-US" sz="2000" kern="1200" dirty="0">
                          <a:solidFill>
                            <a:schemeClr val="dk1"/>
                          </a:solidFill>
                          <a:effectLst/>
                        </a:rPr>
                        <a:t> </a:t>
                      </a:r>
                      <a:r>
                        <a:rPr lang="en-US" sz="2000" kern="1200" dirty="0" err="1">
                          <a:solidFill>
                            <a:schemeClr val="dk1"/>
                          </a:solidFill>
                          <a:effectLst/>
                        </a:rPr>
                        <a:t>trữ</a:t>
                      </a:r>
                      <a:r>
                        <a:rPr lang="en-US" sz="2000" kern="1200" dirty="0">
                          <a:solidFill>
                            <a:schemeClr val="dk1"/>
                          </a:solidFill>
                          <a:effectLst/>
                        </a:rPr>
                        <a:t> media </a:t>
                      </a:r>
                      <a:r>
                        <a:rPr lang="en-US" sz="2000" kern="1200" dirty="0" err="1">
                          <a:solidFill>
                            <a:schemeClr val="dk1"/>
                          </a:solidFill>
                          <a:effectLst/>
                        </a:rPr>
                        <a:t>Wordpress</a:t>
                      </a:r>
                      <a:r>
                        <a:rPr lang="en-US" sz="2000" kern="1200" dirty="0">
                          <a:solidFill>
                            <a:schemeClr val="dk1"/>
                          </a:solidFill>
                          <a:effectLst/>
                        </a:rPr>
                        <a:t> qua Space Object Storage</a:t>
                      </a:r>
                    </a:p>
                    <a:p>
                      <a:pPr marL="285750" lvl="0" indent="-28575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đồng</a:t>
                      </a:r>
                      <a:r>
                        <a:rPr lang="en-US" sz="2000" kern="1200" dirty="0">
                          <a:solidFill>
                            <a:schemeClr val="dk1"/>
                          </a:solidFill>
                          <a:effectLst/>
                        </a:rPr>
                        <a:t> </a:t>
                      </a:r>
                      <a:r>
                        <a:rPr lang="en-US" sz="2000" kern="1200" dirty="0" err="1">
                          <a:solidFill>
                            <a:schemeClr val="dk1"/>
                          </a:solidFill>
                          <a:effectLst/>
                        </a:rPr>
                        <a:t>bộ</a:t>
                      </a:r>
                      <a:r>
                        <a:rPr lang="en-US" sz="2000" kern="1200" dirty="0">
                          <a:solidFill>
                            <a:schemeClr val="dk1"/>
                          </a:solidFill>
                          <a:effectLst/>
                        </a:rPr>
                        <a:t> </a:t>
                      </a:r>
                      <a:r>
                        <a:rPr lang="en-US" sz="2000" kern="1200" dirty="0" err="1">
                          <a:solidFill>
                            <a:schemeClr val="dk1"/>
                          </a:solidFill>
                          <a:effectLst/>
                        </a:rPr>
                        <a:t>dữ</a:t>
                      </a:r>
                      <a:r>
                        <a:rPr lang="en-US" sz="2000" kern="1200" dirty="0">
                          <a:solidFill>
                            <a:schemeClr val="dk1"/>
                          </a:solidFill>
                          <a:effectLst/>
                        </a:rPr>
                        <a:t> </a:t>
                      </a:r>
                      <a:r>
                        <a:rPr lang="en-US" sz="2000" kern="1200" dirty="0" err="1">
                          <a:solidFill>
                            <a:schemeClr val="dk1"/>
                          </a:solidFill>
                          <a:effectLst/>
                        </a:rPr>
                        <a:t>liệu</a:t>
                      </a:r>
                      <a:r>
                        <a:rPr lang="en-US" sz="2000" kern="1200" dirty="0">
                          <a:solidFill>
                            <a:schemeClr val="dk1"/>
                          </a:solidFill>
                          <a:effectLst/>
                        </a:rPr>
                        <a:t> </a:t>
                      </a:r>
                      <a:r>
                        <a:rPr lang="en-US" sz="2000" kern="1200" dirty="0" err="1">
                          <a:solidFill>
                            <a:schemeClr val="dk1"/>
                          </a:solidFill>
                          <a:effectLst/>
                        </a:rPr>
                        <a:t>từ</a:t>
                      </a:r>
                      <a:r>
                        <a:rPr lang="en-US" sz="2000" kern="1200" dirty="0">
                          <a:solidFill>
                            <a:schemeClr val="dk1"/>
                          </a:solidFill>
                          <a:effectLst/>
                        </a:rPr>
                        <a:t> </a:t>
                      </a:r>
                      <a:r>
                        <a:rPr lang="en-US" sz="2000" kern="1200" dirty="0" err="1">
                          <a:solidFill>
                            <a:schemeClr val="dk1"/>
                          </a:solidFill>
                          <a:effectLst/>
                        </a:rPr>
                        <a:t>Woocommerce</a:t>
                      </a:r>
                      <a:r>
                        <a:rPr lang="en-US" sz="2000" kern="1200" dirty="0">
                          <a:solidFill>
                            <a:schemeClr val="dk1"/>
                          </a:solidFill>
                          <a:effectLst/>
                        </a:rPr>
                        <a:t> sang ERP Next</a:t>
                      </a:r>
                    </a:p>
                    <a:p>
                      <a:pPr marL="285750" lvl="0" indent="-285750">
                        <a:buFont typeface="Arial" panose="020B0604020202020204" pitchFamily="34" charset="0"/>
                        <a:buChar char="•"/>
                      </a:pPr>
                      <a:r>
                        <a:rPr lang="en-US" sz="2000" b="0" i="0" kern="1200" dirty="0" err="1">
                          <a:solidFill>
                            <a:schemeClr val="dk1"/>
                          </a:solidFill>
                          <a:effectLst/>
                          <a:latin typeface="+mn-lt"/>
                          <a:ea typeface="+mn-ea"/>
                          <a:cs typeface="+mn-cs"/>
                        </a:rPr>
                        <a:t>Lập</a:t>
                      </a:r>
                      <a:r>
                        <a:rPr lang="en-US" sz="2000" b="0" i="0" kern="1200" dirty="0">
                          <a:solidFill>
                            <a:schemeClr val="dk1"/>
                          </a:solidFill>
                          <a:effectLst/>
                          <a:latin typeface="+mn-lt"/>
                          <a:ea typeface="+mn-ea"/>
                          <a:cs typeface="+mn-cs"/>
                        </a:rPr>
                        <a:t> </a:t>
                      </a:r>
                      <a:r>
                        <a:rPr lang="en-US" sz="2000" b="0" i="0" kern="1200" dirty="0" err="1">
                          <a:solidFill>
                            <a:schemeClr val="dk1"/>
                          </a:solidFill>
                          <a:effectLst/>
                          <a:latin typeface="+mn-lt"/>
                          <a:ea typeface="+mn-ea"/>
                          <a:cs typeface="+mn-cs"/>
                        </a:rPr>
                        <a:t>chỉ</a:t>
                      </a:r>
                      <a:r>
                        <a:rPr lang="en-US" sz="2000" b="0" i="0" kern="1200" dirty="0">
                          <a:solidFill>
                            <a:schemeClr val="dk1"/>
                          </a:solidFill>
                          <a:effectLst/>
                          <a:latin typeface="+mn-lt"/>
                          <a:ea typeface="+mn-ea"/>
                          <a:cs typeface="+mn-cs"/>
                        </a:rPr>
                        <a:t> </a:t>
                      </a:r>
                      <a:r>
                        <a:rPr lang="en-US" sz="2000" b="0" i="0" kern="1200" dirty="0" err="1">
                          <a:solidFill>
                            <a:schemeClr val="dk1"/>
                          </a:solidFill>
                          <a:effectLst/>
                          <a:latin typeface="+mn-lt"/>
                          <a:ea typeface="+mn-ea"/>
                          <a:cs typeface="+mn-cs"/>
                        </a:rPr>
                        <a:t>mục</a:t>
                      </a:r>
                      <a:r>
                        <a:rPr lang="en-US" sz="2000" b="0" i="0" kern="1200" dirty="0">
                          <a:solidFill>
                            <a:schemeClr val="dk1"/>
                          </a:solidFill>
                          <a:effectLst/>
                          <a:latin typeface="+mn-lt"/>
                          <a:ea typeface="+mn-ea"/>
                          <a:cs typeface="+mn-cs"/>
                        </a:rPr>
                        <a:t> website </a:t>
                      </a:r>
                      <a:r>
                        <a:rPr lang="en-US" sz="2000" b="0" i="0" kern="1200" dirty="0" err="1">
                          <a:solidFill>
                            <a:schemeClr val="dk1"/>
                          </a:solidFill>
                          <a:effectLst/>
                          <a:latin typeface="+mn-lt"/>
                          <a:ea typeface="+mn-ea"/>
                          <a:cs typeface="+mn-cs"/>
                        </a:rPr>
                        <a:t>trên</a:t>
                      </a:r>
                      <a:r>
                        <a:rPr lang="en-US" sz="2000" b="0" i="0" kern="1200" dirty="0">
                          <a:solidFill>
                            <a:schemeClr val="dk1"/>
                          </a:solidFill>
                          <a:effectLst/>
                          <a:latin typeface="+mn-lt"/>
                          <a:ea typeface="+mn-ea"/>
                          <a:cs typeface="+mn-cs"/>
                        </a:rPr>
                        <a:t> Google Search Console</a:t>
                      </a:r>
                      <a:endParaRPr lang="en-US" sz="2000" kern="1200" dirty="0">
                        <a:solidFill>
                          <a:schemeClr val="dk1"/>
                        </a:solidFill>
                        <a:effectLst/>
                      </a:endParaRPr>
                    </a:p>
                    <a:p>
                      <a:pPr marL="285750" lvl="0" indent="-28575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ERP Next</a:t>
                      </a:r>
                    </a:p>
                    <a:p>
                      <a:pPr marL="285750" lvl="0" indent="-28575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Zoho Mail</a:t>
                      </a:r>
                    </a:p>
                    <a:p>
                      <a:pPr marL="285750" lvl="0" indent="-28575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a:t>
                      </a:r>
                      <a:r>
                        <a:rPr lang="en-US" sz="2000" kern="1200" dirty="0" err="1">
                          <a:solidFill>
                            <a:schemeClr val="dk1"/>
                          </a:solidFill>
                          <a:effectLst/>
                        </a:rPr>
                        <a:t>thanh</a:t>
                      </a:r>
                      <a:r>
                        <a:rPr lang="en-US" sz="2000" kern="1200" dirty="0">
                          <a:solidFill>
                            <a:schemeClr val="dk1"/>
                          </a:solidFill>
                          <a:effectLst/>
                        </a:rPr>
                        <a:t> </a:t>
                      </a:r>
                      <a:r>
                        <a:rPr lang="en-US" sz="2000" kern="1200" dirty="0" err="1">
                          <a:solidFill>
                            <a:schemeClr val="dk1"/>
                          </a:solidFill>
                          <a:effectLst/>
                        </a:rPr>
                        <a:t>toán</a:t>
                      </a:r>
                      <a:r>
                        <a:rPr lang="en-US" sz="2000" kern="1200" dirty="0">
                          <a:solidFill>
                            <a:schemeClr val="dk1"/>
                          </a:solidFill>
                          <a:effectLst/>
                        </a:rPr>
                        <a:t> </a:t>
                      </a:r>
                      <a:r>
                        <a:rPr lang="en-US" sz="2000" kern="1200" dirty="0" err="1">
                          <a:solidFill>
                            <a:schemeClr val="dk1"/>
                          </a:solidFill>
                          <a:effectLst/>
                        </a:rPr>
                        <a:t>PayOS</a:t>
                      </a:r>
                      <a:endParaRPr lang="en-US" sz="2000" kern="1200" dirty="0">
                        <a:solidFill>
                          <a:schemeClr val="dk1"/>
                        </a:solidFill>
                        <a:effectLst/>
                      </a:endParaRPr>
                    </a:p>
                    <a:p>
                      <a:endParaRPr lang="en-US" dirty="0"/>
                    </a:p>
                  </a:txBody>
                  <a:tcPr>
                    <a:solidFill>
                      <a:schemeClr val="accent3">
                        <a:lumMod val="20000"/>
                        <a:lumOff val="80000"/>
                      </a:schemeClr>
                    </a:solidFill>
                  </a:tcPr>
                </a:tc>
                <a:tc>
                  <a:txBody>
                    <a:bodyPr/>
                    <a:lstStyle/>
                    <a:p>
                      <a:pPr marL="342900" lvl="0" indent="-342900">
                        <a:buFont typeface="Arial" panose="020B0604020202020204" pitchFamily="34" charset="0"/>
                        <a:buChar char="•"/>
                      </a:pPr>
                      <a:r>
                        <a:rPr lang="en-US" sz="2000" kern="1200" dirty="0" err="1">
                          <a:solidFill>
                            <a:schemeClr val="dk1"/>
                          </a:solidFill>
                          <a:effectLst/>
                        </a:rPr>
                        <a:t>Lên</a:t>
                      </a:r>
                      <a:r>
                        <a:rPr lang="en-US" sz="2000" kern="1200" dirty="0">
                          <a:solidFill>
                            <a:schemeClr val="dk1"/>
                          </a:solidFill>
                          <a:effectLst/>
                        </a:rPr>
                        <a:t> ý </a:t>
                      </a:r>
                      <a:r>
                        <a:rPr lang="en-US" sz="2000" kern="1200" dirty="0" err="1">
                          <a:solidFill>
                            <a:schemeClr val="dk1"/>
                          </a:solidFill>
                          <a:effectLst/>
                        </a:rPr>
                        <a:t>tưởng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phương</a:t>
                      </a:r>
                      <a:r>
                        <a:rPr lang="en-US" sz="2000" kern="1200" dirty="0">
                          <a:solidFill>
                            <a:schemeClr val="dk1"/>
                          </a:solidFill>
                          <a:effectLst/>
                        </a:rPr>
                        <a:t> </a:t>
                      </a:r>
                      <a:r>
                        <a:rPr lang="en-US" sz="2000" kern="1200" dirty="0" err="1">
                          <a:solidFill>
                            <a:schemeClr val="dk1"/>
                          </a:solidFill>
                          <a:effectLst/>
                        </a:rPr>
                        <a:t>hướng</a:t>
                      </a:r>
                      <a:r>
                        <a:rPr lang="en-US" sz="2000" kern="1200" dirty="0">
                          <a:solidFill>
                            <a:schemeClr val="dk1"/>
                          </a:solidFill>
                          <a:effectLst/>
                        </a:rPr>
                        <a:t> </a:t>
                      </a:r>
                      <a:r>
                        <a:rPr lang="en-US" sz="2000" kern="1200" dirty="0" err="1">
                          <a:solidFill>
                            <a:schemeClr val="dk1"/>
                          </a:solidFill>
                          <a:effectLst/>
                        </a:rPr>
                        <a:t>triển</a:t>
                      </a:r>
                      <a:r>
                        <a:rPr lang="en-US" sz="2000" kern="1200" dirty="0">
                          <a:solidFill>
                            <a:schemeClr val="dk1"/>
                          </a:solidFill>
                          <a:effectLst/>
                        </a:rPr>
                        <a:t> </a:t>
                      </a:r>
                      <a:r>
                        <a:rPr lang="en-US" sz="2000" kern="1200" dirty="0" err="1">
                          <a:solidFill>
                            <a:schemeClr val="dk1"/>
                          </a:solidFill>
                          <a:effectLst/>
                        </a:rPr>
                        <a:t>khai</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shop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r>
                        <a:rPr lang="en-US" sz="2000" kern="1200" dirty="0">
                          <a:solidFill>
                            <a:schemeClr val="dk1"/>
                          </a:solidFill>
                          <a:effectLst/>
                        </a:rPr>
                        <a:t> online</a:t>
                      </a: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Contact Form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WP ERP</a:t>
                      </a:r>
                    </a:p>
                    <a:p>
                      <a:pPr marL="342900" lvl="0" indent="-34290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ERP Next</a:t>
                      </a:r>
                    </a:p>
                    <a:p>
                      <a:pPr marL="342900" lvl="0" indent="-342900">
                        <a:buFont typeface="Arial" panose="020B0604020202020204" pitchFamily="34" charset="0"/>
                        <a:buChar char="•"/>
                      </a:pPr>
                      <a:r>
                        <a:rPr lang="en-US" sz="2000" kern="1200" dirty="0" err="1">
                          <a:solidFill>
                            <a:schemeClr val="dk1"/>
                          </a:solidFill>
                          <a:effectLst/>
                        </a:rPr>
                        <a:t>Cách</a:t>
                      </a:r>
                      <a:r>
                        <a:rPr lang="en-US" sz="2000" kern="1200" dirty="0">
                          <a:solidFill>
                            <a:schemeClr val="dk1"/>
                          </a:solidFill>
                          <a:effectLst/>
                        </a:rPr>
                        <a:t> </a:t>
                      </a:r>
                      <a:r>
                        <a:rPr lang="en-US" sz="2000" kern="1200" dirty="0" err="1">
                          <a:solidFill>
                            <a:schemeClr val="dk1"/>
                          </a:solidFill>
                          <a:effectLst/>
                        </a:rPr>
                        <a:t>tạo</a:t>
                      </a:r>
                      <a:r>
                        <a:rPr lang="en-US" sz="2000" kern="1200" dirty="0">
                          <a:solidFill>
                            <a:schemeClr val="dk1"/>
                          </a:solidFill>
                          <a:effectLst/>
                        </a:rPr>
                        <a:t> Lead, Role </a:t>
                      </a:r>
                      <a:r>
                        <a:rPr lang="en-US" sz="2000" kern="1200" dirty="0" err="1">
                          <a:solidFill>
                            <a:schemeClr val="dk1"/>
                          </a:solidFill>
                          <a:effectLst/>
                        </a:rPr>
                        <a:t>của</a:t>
                      </a:r>
                      <a:r>
                        <a:rPr lang="en-US" sz="2000" kern="1200" dirty="0">
                          <a:solidFill>
                            <a:schemeClr val="dk1"/>
                          </a:solidFill>
                          <a:effectLst/>
                        </a:rPr>
                        <a:t> </a:t>
                      </a:r>
                      <a:r>
                        <a:rPr lang="en-US" sz="2000" kern="1200" dirty="0" err="1">
                          <a:solidFill>
                            <a:schemeClr val="dk1"/>
                          </a:solidFill>
                          <a:effectLst/>
                        </a:rPr>
                        <a:t>các</a:t>
                      </a:r>
                      <a:r>
                        <a:rPr lang="en-US" sz="2000" kern="1200" dirty="0">
                          <a:solidFill>
                            <a:schemeClr val="dk1"/>
                          </a:solidFill>
                          <a:effectLst/>
                        </a:rPr>
                        <a:t> Employee, </a:t>
                      </a:r>
                      <a:r>
                        <a:rPr lang="en-US" sz="2000" kern="1200" dirty="0" err="1">
                          <a:solidFill>
                            <a:schemeClr val="dk1"/>
                          </a:solidFill>
                          <a:effectLst/>
                        </a:rPr>
                        <a:t>phòng</a:t>
                      </a:r>
                      <a:r>
                        <a:rPr lang="en-US" sz="2000" kern="1200" dirty="0">
                          <a:solidFill>
                            <a:schemeClr val="dk1"/>
                          </a:solidFill>
                          <a:effectLst/>
                        </a:rPr>
                        <a:t> ban ,....</a:t>
                      </a:r>
                    </a:p>
                    <a:p>
                      <a:pPr marL="342900" lvl="0" indent="-342900">
                        <a:buFont typeface="Arial" panose="020B0604020202020204" pitchFamily="34" charset="0"/>
                        <a:buChar char="•"/>
                      </a:pPr>
                      <a:r>
                        <a:rPr lang="en-US" sz="2000" kern="1200" dirty="0">
                          <a:solidFill>
                            <a:schemeClr val="dk1"/>
                          </a:solidFill>
                          <a:effectLst/>
                        </a:rPr>
                        <a:t>Quy </a:t>
                      </a:r>
                      <a:r>
                        <a:rPr lang="en-US" sz="2000" kern="1200" dirty="0" err="1">
                          <a:solidFill>
                            <a:schemeClr val="dk1"/>
                          </a:solidFill>
                          <a:effectLst/>
                        </a:rPr>
                        <a:t>trình</a:t>
                      </a:r>
                      <a:r>
                        <a:rPr lang="en-US" sz="2000" kern="1200" dirty="0">
                          <a:solidFill>
                            <a:schemeClr val="dk1"/>
                          </a:solidFill>
                          <a:effectLst/>
                        </a:rPr>
                        <a:t> </a:t>
                      </a:r>
                      <a:r>
                        <a:rPr lang="en-US" sz="2000" kern="1200" dirty="0" err="1">
                          <a:solidFill>
                            <a:schemeClr val="dk1"/>
                          </a:solidFill>
                          <a:effectLst/>
                        </a:rPr>
                        <a:t>nhập</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tạo</a:t>
                      </a:r>
                      <a:r>
                        <a:rPr lang="en-US" sz="2000" kern="1200" dirty="0">
                          <a:solidFill>
                            <a:schemeClr val="dk1"/>
                          </a:solidFill>
                          <a:effectLst/>
                        </a:rPr>
                        <a:t> </a:t>
                      </a:r>
                      <a:r>
                        <a:rPr lang="en-US" sz="2000" kern="1200" dirty="0" err="1">
                          <a:solidFill>
                            <a:schemeClr val="dk1"/>
                          </a:solidFill>
                          <a:effectLst/>
                        </a:rPr>
                        <a:t>các</a:t>
                      </a:r>
                      <a:r>
                        <a:rPr lang="en-US" sz="2000" kern="1200" dirty="0">
                          <a:solidFill>
                            <a:schemeClr val="dk1"/>
                          </a:solidFill>
                          <a:effectLst/>
                        </a:rPr>
                        <a:t> </a:t>
                      </a:r>
                      <a:r>
                        <a:rPr lang="en-US" sz="2000" kern="1200" dirty="0" err="1">
                          <a:solidFill>
                            <a:schemeClr val="dk1"/>
                          </a:solidFill>
                          <a:effectLst/>
                        </a:rPr>
                        <a:t>nhà</a:t>
                      </a:r>
                      <a:r>
                        <a:rPr lang="en-US" sz="2000" kern="1200" dirty="0">
                          <a:solidFill>
                            <a:schemeClr val="dk1"/>
                          </a:solidFill>
                          <a:effectLst/>
                        </a:rPr>
                        <a:t> </a:t>
                      </a:r>
                      <a:r>
                        <a:rPr lang="en-US" sz="2000" kern="1200" dirty="0" err="1">
                          <a:solidFill>
                            <a:schemeClr val="dk1"/>
                          </a:solidFill>
                          <a:effectLst/>
                        </a:rPr>
                        <a:t>cung</a:t>
                      </a:r>
                      <a:r>
                        <a:rPr lang="en-US" sz="2000" kern="1200" dirty="0">
                          <a:solidFill>
                            <a:schemeClr val="dk1"/>
                          </a:solidFill>
                          <a:effectLst/>
                        </a:rPr>
                        <a:t> </a:t>
                      </a:r>
                      <a:r>
                        <a:rPr lang="en-US" sz="2000" kern="1200" dirty="0" err="1">
                          <a:solidFill>
                            <a:schemeClr val="dk1"/>
                          </a:solidFill>
                          <a:effectLst/>
                        </a:rPr>
                        <a:t>cấp</a:t>
                      </a:r>
                      <a:r>
                        <a:rPr lang="en-US" sz="2000" kern="1200" dirty="0">
                          <a:solidFill>
                            <a:schemeClr val="dk1"/>
                          </a:solidFill>
                          <a:effectLst/>
                        </a:rPr>
                        <a:t> </a:t>
                      </a:r>
                      <a:r>
                        <a:rPr lang="en-US" sz="2000" kern="1200" dirty="0" err="1">
                          <a:solidFill>
                            <a:schemeClr val="dk1"/>
                          </a:solidFill>
                          <a:effectLst/>
                        </a:rPr>
                        <a:t>trong</a:t>
                      </a:r>
                      <a:r>
                        <a:rPr lang="en-US" sz="2000" kern="1200" dirty="0">
                          <a:solidFill>
                            <a:schemeClr val="dk1"/>
                          </a:solidFill>
                          <a:effectLst/>
                        </a:rPr>
                        <a:t> </a:t>
                      </a:r>
                      <a:r>
                        <a:rPr lang="en-US" sz="2000" kern="1200" dirty="0" err="1">
                          <a:solidFill>
                            <a:schemeClr val="dk1"/>
                          </a:solidFill>
                          <a:effectLst/>
                        </a:rPr>
                        <a:t>ERPNext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Xuất</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a:t>
                      </a:r>
                      <a:r>
                        <a:rPr lang="en-US" sz="2000" kern="1200" dirty="0" err="1">
                          <a:solidFill>
                            <a:schemeClr val="dk1"/>
                          </a:solidFill>
                          <a:effectLst/>
                        </a:rPr>
                        <a:t>Lập</a:t>
                      </a:r>
                      <a:r>
                        <a:rPr lang="en-US" sz="2000" kern="1200" dirty="0">
                          <a:solidFill>
                            <a:schemeClr val="dk1"/>
                          </a:solidFill>
                          <a:effectLst/>
                        </a:rPr>
                        <a:t> </a:t>
                      </a:r>
                      <a:r>
                        <a:rPr lang="en-US" sz="2000" kern="1200" dirty="0" err="1">
                          <a:solidFill>
                            <a:schemeClr val="dk1"/>
                          </a:solidFill>
                          <a:effectLst/>
                        </a:rPr>
                        <a:t>đơn</a:t>
                      </a:r>
                      <a:r>
                        <a:rPr lang="en-US" sz="2000" kern="1200" dirty="0">
                          <a:solidFill>
                            <a:schemeClr val="dk1"/>
                          </a:solidFill>
                          <a:effectLst/>
                        </a:rPr>
                        <a:t> </a:t>
                      </a:r>
                      <a:r>
                        <a:rPr lang="en-US" sz="2000" kern="1200" dirty="0" err="1">
                          <a:solidFill>
                            <a:schemeClr val="dk1"/>
                          </a:solidFill>
                          <a:effectLst/>
                        </a:rPr>
                        <a:t>đặt</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 </a:t>
                      </a:r>
                      <a:r>
                        <a:rPr lang="en-US" sz="2000" kern="1200" dirty="0" err="1">
                          <a:solidFill>
                            <a:schemeClr val="dk1"/>
                          </a:solidFill>
                          <a:effectLst/>
                        </a:rPr>
                        <a:t>trong</a:t>
                      </a:r>
                      <a:r>
                        <a:rPr lang="en-US" sz="2000" kern="1200" dirty="0">
                          <a:solidFill>
                            <a:schemeClr val="dk1"/>
                          </a:solidFill>
                          <a:effectLst/>
                        </a:rPr>
                        <a:t> </a:t>
                      </a:r>
                      <a:r>
                        <a:rPr lang="en-US" sz="2000" kern="1200" dirty="0" err="1">
                          <a:solidFill>
                            <a:schemeClr val="dk1"/>
                          </a:solidFill>
                          <a:effectLst/>
                        </a:rPr>
                        <a:t>ERPNext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Tạo</a:t>
                      </a:r>
                      <a:r>
                        <a:rPr lang="en-US" sz="2000" kern="1200" dirty="0">
                          <a:solidFill>
                            <a:schemeClr val="dk1"/>
                          </a:solidFill>
                          <a:effectLst/>
                        </a:rPr>
                        <a:t> </a:t>
                      </a:r>
                      <a:r>
                        <a:rPr lang="en-US" sz="2000" kern="1200" dirty="0" err="1">
                          <a:solidFill>
                            <a:schemeClr val="dk1"/>
                          </a:solidFill>
                          <a:effectLst/>
                        </a:rPr>
                        <a:t>đơn</a:t>
                      </a:r>
                      <a:r>
                        <a:rPr lang="en-US" sz="2000" kern="1200" dirty="0">
                          <a:solidFill>
                            <a:schemeClr val="dk1"/>
                          </a:solidFill>
                          <a:effectLst/>
                        </a:rPr>
                        <a:t> </a:t>
                      </a:r>
                      <a:r>
                        <a:rPr lang="en-US" sz="2000" kern="1200" dirty="0" err="1">
                          <a:solidFill>
                            <a:schemeClr val="dk1"/>
                          </a:solidFill>
                          <a:effectLst/>
                        </a:rPr>
                        <a:t>giao</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thanh</a:t>
                      </a:r>
                      <a:r>
                        <a:rPr lang="en-US" sz="2000" kern="1200" dirty="0">
                          <a:solidFill>
                            <a:schemeClr val="dk1"/>
                          </a:solidFill>
                          <a:effectLst/>
                        </a:rPr>
                        <a:t> </a:t>
                      </a:r>
                      <a:r>
                        <a:rPr lang="en-US" sz="2000" kern="1200" dirty="0" err="1">
                          <a:solidFill>
                            <a:schemeClr val="dk1"/>
                          </a:solidFill>
                          <a:effectLst/>
                        </a:rPr>
                        <a:t>toán</a:t>
                      </a:r>
                      <a:r>
                        <a:rPr lang="en-US" sz="2000" kern="1200" dirty="0">
                          <a:solidFill>
                            <a:schemeClr val="dk1"/>
                          </a:solidFill>
                          <a:effectLst/>
                        </a:rPr>
                        <a:t> </a:t>
                      </a:r>
                      <a:r>
                        <a:rPr lang="en-US" sz="2000" kern="1200" dirty="0" err="1">
                          <a:solidFill>
                            <a:schemeClr val="dk1"/>
                          </a:solidFill>
                          <a:effectLst/>
                        </a:rPr>
                        <a:t>trong</a:t>
                      </a:r>
                      <a:r>
                        <a:rPr lang="en-US" sz="2000" kern="1200" dirty="0">
                          <a:solidFill>
                            <a:schemeClr val="dk1"/>
                          </a:solidFill>
                          <a:effectLst/>
                        </a:rPr>
                        <a:t> </a:t>
                      </a:r>
                      <a:r>
                        <a:rPr lang="en-US" sz="2000" kern="1200" dirty="0" err="1">
                          <a:solidFill>
                            <a:schemeClr val="dk1"/>
                          </a:solidFill>
                          <a:effectLst/>
                        </a:rPr>
                        <a:t>ERPNext</a:t>
                      </a:r>
                      <a:endParaRPr lang="en-US" sz="2000" kern="1200" dirty="0">
                        <a:solidFill>
                          <a:schemeClr val="dk1"/>
                        </a:solidFill>
                        <a:effectLst/>
                      </a:endParaRPr>
                    </a:p>
                    <a:p>
                      <a:endParaRPr lang="en-US" dirty="0"/>
                    </a:p>
                  </a:txBody>
                  <a:tcPr>
                    <a:solidFill>
                      <a:schemeClr val="accent3">
                        <a:lumMod val="20000"/>
                        <a:lumOff val="80000"/>
                      </a:schemeClr>
                    </a:solidFill>
                  </a:tcPr>
                </a:tc>
                <a:tc>
                  <a:txBody>
                    <a:bodyPr/>
                    <a:lstStyle/>
                    <a:p>
                      <a:pPr marL="342900" lvl="0" indent="-342900">
                        <a:buFont typeface="Arial" panose="020B0604020202020204" pitchFamily="34" charset="0"/>
                        <a:buChar char="•"/>
                      </a:pPr>
                      <a:r>
                        <a:rPr lang="en-US" sz="2000" kern="1200" dirty="0" err="1">
                          <a:solidFill>
                            <a:schemeClr val="dk1"/>
                          </a:solidFill>
                          <a:effectLst/>
                        </a:rPr>
                        <a:t>Đăng</a:t>
                      </a:r>
                      <a:r>
                        <a:rPr lang="en-US" sz="2000" kern="1200" dirty="0">
                          <a:solidFill>
                            <a:schemeClr val="dk1"/>
                          </a:solidFill>
                          <a:effectLst/>
                        </a:rPr>
                        <a:t> </a:t>
                      </a:r>
                      <a:r>
                        <a:rPr lang="en-US" sz="2000" kern="1200" dirty="0" err="1">
                          <a:solidFill>
                            <a:schemeClr val="dk1"/>
                          </a:solidFill>
                          <a:effectLst/>
                        </a:rPr>
                        <a:t>ký</a:t>
                      </a:r>
                      <a:r>
                        <a:rPr lang="en-US" sz="2000" kern="1200" dirty="0">
                          <a:solidFill>
                            <a:schemeClr val="dk1"/>
                          </a:solidFill>
                          <a:effectLst/>
                        </a:rPr>
                        <a:t> </a:t>
                      </a:r>
                      <a:r>
                        <a:rPr lang="en-US" sz="2000" kern="1200" dirty="0" err="1">
                          <a:solidFill>
                            <a:schemeClr val="dk1"/>
                          </a:solidFill>
                          <a:effectLst/>
                        </a:rPr>
                        <a:t>DigitalOcean</a:t>
                      </a:r>
                      <a:r>
                        <a:rPr lang="en-US" sz="2000" kern="1200" dirty="0">
                          <a:solidFill>
                            <a:schemeClr val="dk1"/>
                          </a:solidFill>
                          <a:effectLst/>
                        </a:rPr>
                        <a:t> Cloud</a:t>
                      </a:r>
                    </a:p>
                    <a:p>
                      <a:pPr marL="342900" lvl="0" indent="-342900">
                        <a:buFont typeface="Arial" panose="020B0604020202020204" pitchFamily="34" charset="0"/>
                        <a:buChar char="•"/>
                      </a:pPr>
                      <a:r>
                        <a:rPr lang="en-US" sz="2000" kern="1200" dirty="0" err="1">
                          <a:solidFill>
                            <a:schemeClr val="dk1"/>
                          </a:solidFill>
                          <a:effectLst/>
                        </a:rPr>
                        <a:t>Lên</a:t>
                      </a:r>
                      <a:r>
                        <a:rPr lang="en-US" sz="2000" kern="1200" dirty="0">
                          <a:solidFill>
                            <a:schemeClr val="dk1"/>
                          </a:solidFill>
                          <a:effectLst/>
                        </a:rPr>
                        <a:t> ý </a:t>
                      </a:r>
                      <a:r>
                        <a:rPr lang="en-US" sz="2000" kern="1200" dirty="0" err="1">
                          <a:solidFill>
                            <a:schemeClr val="dk1"/>
                          </a:solidFill>
                          <a:effectLst/>
                        </a:rPr>
                        <a:t>tưởng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phương</a:t>
                      </a:r>
                      <a:r>
                        <a:rPr lang="en-US" sz="2000" kern="1200" dirty="0">
                          <a:solidFill>
                            <a:schemeClr val="dk1"/>
                          </a:solidFill>
                          <a:effectLst/>
                        </a:rPr>
                        <a:t> </a:t>
                      </a:r>
                      <a:r>
                        <a:rPr lang="en-US" sz="2000" kern="1200" dirty="0" err="1">
                          <a:solidFill>
                            <a:schemeClr val="dk1"/>
                          </a:solidFill>
                          <a:effectLst/>
                        </a:rPr>
                        <a:t>hướng</a:t>
                      </a:r>
                      <a:r>
                        <a:rPr lang="en-US" sz="2000" kern="1200" dirty="0">
                          <a:solidFill>
                            <a:schemeClr val="dk1"/>
                          </a:solidFill>
                          <a:effectLst/>
                        </a:rPr>
                        <a:t> </a:t>
                      </a:r>
                      <a:r>
                        <a:rPr lang="en-US" sz="2000" kern="1200" dirty="0" err="1">
                          <a:solidFill>
                            <a:schemeClr val="dk1"/>
                          </a:solidFill>
                          <a:effectLst/>
                        </a:rPr>
                        <a:t>triển</a:t>
                      </a:r>
                      <a:r>
                        <a:rPr lang="en-US" sz="2000" kern="1200" dirty="0">
                          <a:solidFill>
                            <a:schemeClr val="dk1"/>
                          </a:solidFill>
                          <a:effectLst/>
                        </a:rPr>
                        <a:t> </a:t>
                      </a:r>
                      <a:r>
                        <a:rPr lang="en-US" sz="2000" kern="1200" dirty="0" err="1">
                          <a:solidFill>
                            <a:schemeClr val="dk1"/>
                          </a:solidFill>
                          <a:effectLst/>
                        </a:rPr>
                        <a:t>khai</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shop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r>
                        <a:rPr lang="en-US" sz="2000" kern="1200" dirty="0">
                          <a:solidFill>
                            <a:schemeClr val="dk1"/>
                          </a:solidFill>
                          <a:effectLst/>
                        </a:rPr>
                        <a:t> online</a:t>
                      </a:r>
                    </a:p>
                    <a:p>
                      <a:pPr marL="342900" lvl="0" indent="-342900">
                        <a:buFont typeface="Arial" panose="020B0604020202020204" pitchFamily="34" charset="0"/>
                        <a:buChar char="•"/>
                      </a:pPr>
                      <a:r>
                        <a:rPr lang="en-US" sz="2000" kern="1200" dirty="0" err="1">
                          <a:solidFill>
                            <a:schemeClr val="dk1"/>
                          </a:solidFill>
                          <a:effectLst/>
                        </a:rPr>
                        <a:t>Quản</a:t>
                      </a:r>
                      <a:r>
                        <a:rPr lang="en-US" sz="2000" kern="1200" dirty="0">
                          <a:solidFill>
                            <a:schemeClr val="dk1"/>
                          </a:solidFill>
                          <a:effectLst/>
                        </a:rPr>
                        <a:t> </a:t>
                      </a:r>
                      <a:r>
                        <a:rPr lang="en-US" sz="2000" kern="1200" dirty="0" err="1">
                          <a:solidFill>
                            <a:schemeClr val="dk1"/>
                          </a:solidFill>
                          <a:effectLst/>
                        </a:rPr>
                        <a:t>lý</a:t>
                      </a:r>
                      <a:r>
                        <a:rPr lang="en-US" sz="2000" kern="1200" dirty="0">
                          <a:solidFill>
                            <a:schemeClr val="dk1"/>
                          </a:solidFill>
                          <a:effectLst/>
                        </a:rPr>
                        <a:t> </a:t>
                      </a:r>
                      <a:r>
                        <a:rPr lang="en-US" sz="2000" kern="1200" dirty="0" err="1">
                          <a:solidFill>
                            <a:schemeClr val="dk1"/>
                          </a:solidFill>
                          <a:effectLst/>
                        </a:rPr>
                        <a:t>số</a:t>
                      </a:r>
                      <a:r>
                        <a:rPr lang="en-US" sz="2000" kern="1200" dirty="0">
                          <a:solidFill>
                            <a:schemeClr val="dk1"/>
                          </a:solidFill>
                          <a:effectLst/>
                        </a:rPr>
                        <a:t> </a:t>
                      </a:r>
                      <a:r>
                        <a:rPr lang="en-US" sz="2000" kern="1200" dirty="0" err="1">
                          <a:solidFill>
                            <a:schemeClr val="dk1"/>
                          </a:solidFill>
                          <a:effectLst/>
                        </a:rPr>
                        <a:t>lượng</a:t>
                      </a:r>
                      <a:r>
                        <a:rPr lang="en-US" sz="2000" kern="1200" dirty="0">
                          <a:solidFill>
                            <a:schemeClr val="dk1"/>
                          </a:solidFill>
                          <a:effectLst/>
                        </a:rPr>
                        <a:t> </a:t>
                      </a:r>
                      <a:r>
                        <a:rPr lang="en-US" sz="2000" kern="1200" dirty="0" err="1">
                          <a:solidFill>
                            <a:schemeClr val="dk1"/>
                          </a:solidFill>
                          <a:effectLst/>
                        </a:rPr>
                        <a:t>tồn</a:t>
                      </a:r>
                      <a:r>
                        <a:rPr lang="en-US" sz="2000" kern="1200" dirty="0">
                          <a:solidFill>
                            <a:schemeClr val="dk1"/>
                          </a:solidFill>
                          <a:effectLst/>
                        </a:rPr>
                        <a:t> </a:t>
                      </a:r>
                      <a:r>
                        <a:rPr lang="en-US" sz="2000" kern="1200" dirty="0" err="1">
                          <a:solidFill>
                            <a:schemeClr val="dk1"/>
                          </a:solidFill>
                          <a:effectLst/>
                        </a:rPr>
                        <a:t>kho</a:t>
                      </a:r>
                      <a:r>
                        <a:rPr lang="en-US" sz="2000" kern="1200" dirty="0">
                          <a:solidFill>
                            <a:schemeClr val="dk1"/>
                          </a:solidFill>
                          <a:effectLst/>
                        </a:rPr>
                        <a:t> </a:t>
                      </a:r>
                      <a:r>
                        <a:rPr lang="en-US" sz="2000" kern="1200" dirty="0" err="1">
                          <a:solidFill>
                            <a:schemeClr val="dk1"/>
                          </a:solidFill>
                          <a:effectLst/>
                        </a:rPr>
                        <a:t>trong</a:t>
                      </a:r>
                      <a:r>
                        <a:rPr lang="en-US" sz="2000" kern="1200" dirty="0">
                          <a:solidFill>
                            <a:schemeClr val="dk1"/>
                          </a:solidFill>
                          <a:effectLst/>
                        </a:rPr>
                        <a:t> </a:t>
                      </a:r>
                      <a:r>
                        <a:rPr lang="en-US" sz="2000" kern="1200" dirty="0" err="1">
                          <a:solidFill>
                            <a:schemeClr val="dk1"/>
                          </a:solidFill>
                          <a:effectLst/>
                        </a:rPr>
                        <a:t>ERPNext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Tạo</a:t>
                      </a:r>
                      <a:r>
                        <a:rPr lang="en-US" sz="2000" kern="1200" dirty="0">
                          <a:solidFill>
                            <a:schemeClr val="dk1"/>
                          </a:solidFill>
                          <a:effectLst/>
                        </a:rPr>
                        <a:t> </a:t>
                      </a:r>
                      <a:r>
                        <a:rPr lang="en-US" sz="2000" kern="1200" dirty="0" err="1">
                          <a:solidFill>
                            <a:schemeClr val="dk1"/>
                          </a:solidFill>
                          <a:effectLst/>
                        </a:rPr>
                        <a:t>tài</a:t>
                      </a:r>
                      <a:r>
                        <a:rPr lang="en-US" sz="2000" kern="1200" dirty="0">
                          <a:solidFill>
                            <a:schemeClr val="dk1"/>
                          </a:solidFill>
                          <a:effectLst/>
                        </a:rPr>
                        <a:t> </a:t>
                      </a:r>
                      <a:r>
                        <a:rPr lang="en-US" sz="2000" kern="1200" dirty="0" err="1">
                          <a:solidFill>
                            <a:schemeClr val="dk1"/>
                          </a:solidFill>
                          <a:effectLst/>
                        </a:rPr>
                        <a:t>khoản</a:t>
                      </a:r>
                      <a:r>
                        <a:rPr lang="en-US" sz="2000" kern="1200" dirty="0">
                          <a:solidFill>
                            <a:schemeClr val="dk1"/>
                          </a:solidFill>
                          <a:effectLst/>
                        </a:rPr>
                        <a:t> </a:t>
                      </a:r>
                      <a:r>
                        <a:rPr lang="en-US" sz="2000" kern="1200" dirty="0" err="1">
                          <a:solidFill>
                            <a:schemeClr val="dk1"/>
                          </a:solidFill>
                          <a:effectLst/>
                        </a:rPr>
                        <a:t>ngân</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 </a:t>
                      </a:r>
                      <a:r>
                        <a:rPr lang="en-US" sz="2000" kern="1200" dirty="0" err="1">
                          <a:solidFill>
                            <a:schemeClr val="dk1"/>
                          </a:solidFill>
                          <a:effectLst/>
                        </a:rPr>
                        <a:t>trong</a:t>
                      </a:r>
                      <a:r>
                        <a:rPr lang="en-US" sz="2000" kern="1200" dirty="0">
                          <a:solidFill>
                            <a:schemeClr val="dk1"/>
                          </a:solidFill>
                          <a:effectLst/>
                        </a:rPr>
                        <a:t> </a:t>
                      </a:r>
                      <a:r>
                        <a:rPr lang="en-US" sz="2000" kern="1200" dirty="0" err="1">
                          <a:solidFill>
                            <a:schemeClr val="dk1"/>
                          </a:solidFill>
                          <a:effectLst/>
                        </a:rPr>
                        <a:t>ERPNext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Đăng</a:t>
                      </a:r>
                      <a:r>
                        <a:rPr lang="en-US" sz="2000" kern="1200" dirty="0">
                          <a:solidFill>
                            <a:schemeClr val="dk1"/>
                          </a:solidFill>
                          <a:effectLst/>
                        </a:rPr>
                        <a:t> </a:t>
                      </a:r>
                      <a:r>
                        <a:rPr lang="en-US" sz="2000" kern="1200" dirty="0" err="1">
                          <a:solidFill>
                            <a:schemeClr val="dk1"/>
                          </a:solidFill>
                          <a:effectLst/>
                        </a:rPr>
                        <a:t>ký</a:t>
                      </a:r>
                      <a:r>
                        <a:rPr lang="en-US" sz="2000" kern="1200" dirty="0">
                          <a:solidFill>
                            <a:schemeClr val="dk1"/>
                          </a:solidFill>
                          <a:effectLst/>
                        </a:rPr>
                        <a:t> Zoho Mail</a:t>
                      </a:r>
                    </a:p>
                    <a:p>
                      <a:pPr marL="342900" lvl="0" indent="-342900">
                        <a:buFont typeface="Arial" panose="020B0604020202020204" pitchFamily="34" charset="0"/>
                        <a:buChar char="•"/>
                      </a:pPr>
                      <a:r>
                        <a:rPr lang="en-US" sz="2000" kern="1200" dirty="0" err="1">
                          <a:solidFill>
                            <a:schemeClr val="dk1"/>
                          </a:solidFill>
                          <a:effectLst/>
                        </a:rPr>
                        <a:t>Thiết</a:t>
                      </a:r>
                      <a:r>
                        <a:rPr lang="en-US" sz="2000" kern="1200" dirty="0">
                          <a:solidFill>
                            <a:schemeClr val="dk1"/>
                          </a:solidFill>
                          <a:effectLst/>
                        </a:rPr>
                        <a:t> </a:t>
                      </a:r>
                      <a:r>
                        <a:rPr lang="en-US" sz="2000" kern="1200" dirty="0" err="1">
                          <a:solidFill>
                            <a:schemeClr val="dk1"/>
                          </a:solidFill>
                          <a:effectLst/>
                        </a:rPr>
                        <a:t>kế</a:t>
                      </a:r>
                      <a:r>
                        <a:rPr lang="en-US" sz="2000" kern="1200" dirty="0">
                          <a:solidFill>
                            <a:schemeClr val="dk1"/>
                          </a:solidFill>
                          <a:effectLst/>
                        </a:rPr>
                        <a:t> Website</a:t>
                      </a: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Zoho Social</a:t>
                      </a: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Zoho </a:t>
                      </a:r>
                      <a:r>
                        <a:rPr lang="en-US" sz="2000" kern="1200" dirty="0" err="1">
                          <a:solidFill>
                            <a:schemeClr val="dk1"/>
                          </a:solidFill>
                          <a:effectLst/>
                        </a:rPr>
                        <a:t>SalesIQ</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GG Business</a:t>
                      </a:r>
                    </a:p>
                    <a:p>
                      <a:pPr marL="342900" indent="-342900">
                        <a:buFont typeface="Arial" panose="020B0604020202020204" pitchFamily="34" charset="0"/>
                        <a:buChar char="•"/>
                      </a:pPr>
                      <a:endParaRPr lang="en-US" sz="2000" dirty="0"/>
                    </a:p>
                  </a:txBody>
                  <a:tcPr>
                    <a:solidFill>
                      <a:schemeClr val="accent3">
                        <a:lumMod val="20000"/>
                        <a:lumOff val="80000"/>
                      </a:schemeClr>
                    </a:solidFill>
                  </a:tcPr>
                </a:tc>
                <a:tc>
                  <a:txBody>
                    <a:bodyPr/>
                    <a:lstStyle/>
                    <a:p>
                      <a:pPr marL="342900" lvl="0" indent="-342900">
                        <a:buFont typeface="Arial" panose="020B0604020202020204" pitchFamily="34" charset="0"/>
                        <a:buChar char="•"/>
                      </a:pPr>
                      <a:r>
                        <a:rPr lang="en-US" sz="2000" kern="1200" dirty="0" err="1">
                          <a:solidFill>
                            <a:schemeClr val="dk1"/>
                          </a:solidFill>
                          <a:effectLst/>
                        </a:rPr>
                        <a:t>Lên</a:t>
                      </a:r>
                      <a:r>
                        <a:rPr lang="en-US" sz="2000" kern="1200" dirty="0">
                          <a:solidFill>
                            <a:schemeClr val="dk1"/>
                          </a:solidFill>
                          <a:effectLst/>
                        </a:rPr>
                        <a:t> ý </a:t>
                      </a:r>
                      <a:r>
                        <a:rPr lang="en-US" sz="2000" kern="1200" dirty="0" err="1">
                          <a:solidFill>
                            <a:schemeClr val="dk1"/>
                          </a:solidFill>
                          <a:effectLst/>
                        </a:rPr>
                        <a:t>tưởng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phương</a:t>
                      </a:r>
                      <a:r>
                        <a:rPr lang="en-US" sz="2000" kern="1200" dirty="0">
                          <a:solidFill>
                            <a:schemeClr val="dk1"/>
                          </a:solidFill>
                          <a:effectLst/>
                        </a:rPr>
                        <a:t> </a:t>
                      </a:r>
                      <a:r>
                        <a:rPr lang="en-US" sz="2000" kern="1200" dirty="0" err="1">
                          <a:solidFill>
                            <a:schemeClr val="dk1"/>
                          </a:solidFill>
                          <a:effectLst/>
                        </a:rPr>
                        <a:t>hướng</a:t>
                      </a:r>
                      <a:r>
                        <a:rPr lang="en-US" sz="2000" kern="1200" dirty="0">
                          <a:solidFill>
                            <a:schemeClr val="dk1"/>
                          </a:solidFill>
                          <a:effectLst/>
                        </a:rPr>
                        <a:t> </a:t>
                      </a:r>
                      <a:r>
                        <a:rPr lang="en-US" sz="2000" kern="1200" dirty="0" err="1">
                          <a:solidFill>
                            <a:schemeClr val="dk1"/>
                          </a:solidFill>
                          <a:effectLst/>
                        </a:rPr>
                        <a:t>triển</a:t>
                      </a:r>
                      <a:r>
                        <a:rPr lang="en-US" sz="2000" kern="1200" dirty="0">
                          <a:solidFill>
                            <a:schemeClr val="dk1"/>
                          </a:solidFill>
                          <a:effectLst/>
                        </a:rPr>
                        <a:t> </a:t>
                      </a:r>
                      <a:r>
                        <a:rPr lang="en-US" sz="2000" kern="1200" dirty="0" err="1">
                          <a:solidFill>
                            <a:schemeClr val="dk1"/>
                          </a:solidFill>
                          <a:effectLst/>
                        </a:rPr>
                        <a:t>khai</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shop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r>
                        <a:rPr lang="en-US" sz="2000" kern="1200" dirty="0">
                          <a:solidFill>
                            <a:schemeClr val="dk1"/>
                          </a:solidFill>
                          <a:effectLst/>
                        </a:rPr>
                        <a:t> online</a:t>
                      </a:r>
                    </a:p>
                    <a:p>
                      <a:pPr marL="342900" lvl="0" indent="-34290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ERP Next</a:t>
                      </a:r>
                    </a:p>
                    <a:p>
                      <a:pPr marL="342900" lvl="0" indent="-342900">
                        <a:buFont typeface="Arial" panose="020B0604020202020204" pitchFamily="34" charset="0"/>
                        <a:buChar char="•"/>
                      </a:pPr>
                      <a:r>
                        <a:rPr lang="en-US" sz="2000" kern="1200" dirty="0" err="1">
                          <a:solidFill>
                            <a:schemeClr val="dk1"/>
                          </a:solidFill>
                          <a:effectLst/>
                        </a:rPr>
                        <a:t>Cách</a:t>
                      </a:r>
                      <a:r>
                        <a:rPr lang="en-US" sz="2000" kern="1200" dirty="0">
                          <a:solidFill>
                            <a:schemeClr val="dk1"/>
                          </a:solidFill>
                          <a:effectLst/>
                        </a:rPr>
                        <a:t> </a:t>
                      </a:r>
                      <a:r>
                        <a:rPr lang="en-US" sz="2000" kern="1200" dirty="0" err="1">
                          <a:solidFill>
                            <a:schemeClr val="dk1"/>
                          </a:solidFill>
                          <a:effectLst/>
                        </a:rPr>
                        <a:t>tạo</a:t>
                      </a:r>
                      <a:r>
                        <a:rPr lang="en-US" sz="2000" kern="1200" dirty="0">
                          <a:solidFill>
                            <a:schemeClr val="dk1"/>
                          </a:solidFill>
                          <a:effectLst/>
                        </a:rPr>
                        <a:t> Lead, Role </a:t>
                      </a:r>
                      <a:r>
                        <a:rPr lang="en-US" sz="2000" kern="1200" dirty="0" err="1">
                          <a:solidFill>
                            <a:schemeClr val="dk1"/>
                          </a:solidFill>
                          <a:effectLst/>
                        </a:rPr>
                        <a:t>của</a:t>
                      </a:r>
                      <a:r>
                        <a:rPr lang="en-US" sz="2000" kern="1200" dirty="0">
                          <a:solidFill>
                            <a:schemeClr val="dk1"/>
                          </a:solidFill>
                          <a:effectLst/>
                        </a:rPr>
                        <a:t> </a:t>
                      </a:r>
                      <a:r>
                        <a:rPr lang="en-US" sz="2000" kern="1200" dirty="0" err="1">
                          <a:solidFill>
                            <a:schemeClr val="dk1"/>
                          </a:solidFill>
                          <a:effectLst/>
                        </a:rPr>
                        <a:t>các</a:t>
                      </a:r>
                      <a:r>
                        <a:rPr lang="en-US" sz="2000" kern="1200" dirty="0">
                          <a:solidFill>
                            <a:schemeClr val="dk1"/>
                          </a:solidFill>
                          <a:effectLst/>
                        </a:rPr>
                        <a:t> Employee, </a:t>
                      </a:r>
                      <a:r>
                        <a:rPr lang="en-US" sz="2000" kern="1200" dirty="0" err="1">
                          <a:solidFill>
                            <a:schemeClr val="dk1"/>
                          </a:solidFill>
                          <a:effectLst/>
                        </a:rPr>
                        <a:t>phòng</a:t>
                      </a:r>
                      <a:r>
                        <a:rPr lang="en-US" sz="2000" kern="1200" dirty="0">
                          <a:solidFill>
                            <a:schemeClr val="dk1"/>
                          </a:solidFill>
                          <a:effectLst/>
                        </a:rPr>
                        <a:t> ban,....</a:t>
                      </a:r>
                    </a:p>
                    <a:p>
                      <a:pPr marL="342900" lvl="0" indent="-34290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ERPNext</a:t>
                      </a:r>
                      <a:r>
                        <a:rPr lang="en-US" sz="2000" kern="1200" dirty="0">
                          <a:solidFill>
                            <a:schemeClr val="dk1"/>
                          </a:solidFill>
                          <a:effectLst/>
                        </a:rPr>
                        <a:t> </a:t>
                      </a:r>
                      <a:r>
                        <a:rPr lang="en-US" sz="2000" kern="1200" dirty="0" err="1">
                          <a:solidFill>
                            <a:schemeClr val="dk1"/>
                          </a:solidFill>
                          <a:effectLst/>
                        </a:rPr>
                        <a:t>gửi</a:t>
                      </a:r>
                      <a:r>
                        <a:rPr lang="en-US" sz="2000" kern="1200" dirty="0">
                          <a:solidFill>
                            <a:schemeClr val="dk1"/>
                          </a:solidFill>
                          <a:effectLst/>
                        </a:rPr>
                        <a:t> mail </a:t>
                      </a:r>
                      <a:r>
                        <a:rPr lang="en-US" sz="2000" kern="1200" dirty="0" err="1">
                          <a:solidFill>
                            <a:schemeClr val="dk1"/>
                          </a:solidFill>
                          <a:effectLst/>
                        </a:rPr>
                        <a:t>chiến</a:t>
                      </a:r>
                      <a:r>
                        <a:rPr lang="en-US" sz="2000" kern="1200" dirty="0">
                          <a:solidFill>
                            <a:schemeClr val="dk1"/>
                          </a:solidFill>
                          <a:effectLst/>
                        </a:rPr>
                        <a:t> </a:t>
                      </a:r>
                      <a:r>
                        <a:rPr lang="en-US" sz="2000" kern="1200" dirty="0" err="1">
                          <a:solidFill>
                            <a:schemeClr val="dk1"/>
                          </a:solidFill>
                          <a:effectLst/>
                        </a:rPr>
                        <a:t>dịch</a:t>
                      </a:r>
                      <a:r>
                        <a:rPr lang="en-US" sz="2000" kern="1200" dirty="0">
                          <a:solidFill>
                            <a:schemeClr val="dk1"/>
                          </a:solidFill>
                          <a:effectLst/>
                        </a:rPr>
                        <a:t> </a:t>
                      </a:r>
                      <a:r>
                        <a:rPr lang="en-US" sz="2000" kern="1200" dirty="0" err="1">
                          <a:solidFill>
                            <a:schemeClr val="dk1"/>
                          </a:solidFill>
                          <a:effectLst/>
                        </a:rPr>
                        <a:t>tự</a:t>
                      </a:r>
                      <a:r>
                        <a:rPr lang="en-US" sz="2000" kern="1200" dirty="0">
                          <a:solidFill>
                            <a:schemeClr val="dk1"/>
                          </a:solidFill>
                          <a:effectLst/>
                        </a:rPr>
                        <a:t> </a:t>
                      </a:r>
                      <a:r>
                        <a:rPr lang="en-US" sz="2000" kern="1200" dirty="0" err="1">
                          <a:solidFill>
                            <a:schemeClr val="dk1"/>
                          </a:solidFill>
                          <a:effectLst/>
                        </a:rPr>
                        <a:t>động</a:t>
                      </a:r>
                      <a:r>
                        <a:rPr lang="en-US" sz="2000" kern="1200" dirty="0">
                          <a:solidFill>
                            <a:schemeClr val="dk1"/>
                          </a:solidFill>
                          <a:effectLst/>
                        </a:rPr>
                        <a:t> </a:t>
                      </a:r>
                      <a:r>
                        <a:rPr lang="en-US" sz="2000" kern="1200" dirty="0" err="1">
                          <a:solidFill>
                            <a:schemeClr val="dk1"/>
                          </a:solidFill>
                          <a:effectLst/>
                        </a:rPr>
                        <a:t>cho</a:t>
                      </a:r>
                      <a:r>
                        <a:rPr lang="en-US" sz="2000" kern="1200" dirty="0">
                          <a:solidFill>
                            <a:schemeClr val="dk1"/>
                          </a:solidFill>
                          <a:effectLst/>
                        </a:rPr>
                        <a:t> </a:t>
                      </a:r>
                      <a:r>
                        <a:rPr lang="en-US" sz="2000" kern="1200" dirty="0" err="1">
                          <a:solidFill>
                            <a:schemeClr val="dk1"/>
                          </a:solidFill>
                          <a:effectLst/>
                        </a:rPr>
                        <a:t>các</a:t>
                      </a:r>
                      <a:r>
                        <a:rPr lang="en-US" sz="2000" kern="1200" dirty="0">
                          <a:solidFill>
                            <a:schemeClr val="dk1"/>
                          </a:solidFill>
                          <a:effectLst/>
                        </a:rPr>
                        <a:t> lead,.... qua Zoho Mail</a:t>
                      </a:r>
                    </a:p>
                    <a:p>
                      <a:pPr marL="342900" lvl="0" indent="-34290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a:t>
                      </a:r>
                      <a:r>
                        <a:rPr lang="en-US" sz="2000" kern="1200" dirty="0" err="1">
                          <a:solidFill>
                            <a:schemeClr val="dk1"/>
                          </a:solidFill>
                          <a:effectLst/>
                        </a:rPr>
                        <a:t>Hubspot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a:solidFill>
                            <a:schemeClr val="dk1"/>
                          </a:solidFill>
                          <a:effectLst/>
                        </a:rPr>
                        <a:t>Quy </a:t>
                      </a:r>
                      <a:r>
                        <a:rPr lang="en-US" sz="2000" kern="1200" dirty="0" err="1">
                          <a:solidFill>
                            <a:schemeClr val="dk1"/>
                          </a:solidFill>
                          <a:effectLst/>
                        </a:rPr>
                        <a:t>trình</a:t>
                      </a:r>
                      <a:r>
                        <a:rPr lang="en-US" sz="2000" kern="1200" dirty="0">
                          <a:solidFill>
                            <a:schemeClr val="dk1"/>
                          </a:solidFill>
                          <a:effectLst/>
                        </a:rPr>
                        <a:t> </a:t>
                      </a:r>
                      <a:r>
                        <a:rPr lang="en-US" sz="2000" kern="1200" dirty="0" err="1">
                          <a:solidFill>
                            <a:schemeClr val="dk1"/>
                          </a:solidFill>
                          <a:effectLst/>
                        </a:rPr>
                        <a:t>quản</a:t>
                      </a:r>
                      <a:r>
                        <a:rPr lang="en-US" sz="2000" kern="1200" dirty="0">
                          <a:solidFill>
                            <a:schemeClr val="dk1"/>
                          </a:solidFill>
                          <a:effectLst/>
                        </a:rPr>
                        <a:t> </a:t>
                      </a:r>
                      <a:r>
                        <a:rPr lang="en-US" sz="2000" kern="1200" dirty="0" err="1">
                          <a:solidFill>
                            <a:schemeClr val="dk1"/>
                          </a:solidFill>
                          <a:effectLst/>
                        </a:rPr>
                        <a:t>lý</a:t>
                      </a:r>
                      <a:r>
                        <a:rPr lang="en-US" sz="2000" kern="1200" dirty="0">
                          <a:solidFill>
                            <a:schemeClr val="dk1"/>
                          </a:solidFill>
                          <a:effectLst/>
                        </a:rPr>
                        <a:t> </a:t>
                      </a:r>
                      <a:r>
                        <a:rPr lang="en-US" sz="2000" kern="1200" dirty="0" err="1">
                          <a:solidFill>
                            <a:schemeClr val="dk1"/>
                          </a:solidFill>
                          <a:effectLst/>
                        </a:rPr>
                        <a:t>chất</a:t>
                      </a:r>
                      <a:r>
                        <a:rPr lang="en-US" sz="2000" kern="1200" dirty="0">
                          <a:solidFill>
                            <a:schemeClr val="dk1"/>
                          </a:solidFill>
                          <a:effectLst/>
                        </a:rPr>
                        <a:t> </a:t>
                      </a:r>
                      <a:r>
                        <a:rPr lang="en-US" sz="2000" kern="1200" dirty="0" err="1">
                          <a:solidFill>
                            <a:schemeClr val="dk1"/>
                          </a:solidFill>
                          <a:effectLst/>
                        </a:rPr>
                        <a:t>lượng</a:t>
                      </a:r>
                      <a:r>
                        <a:rPr lang="en-US" sz="2000" kern="1200" dirty="0">
                          <a:solidFill>
                            <a:schemeClr val="dk1"/>
                          </a:solidFill>
                          <a:effectLst/>
                        </a:rPr>
                        <a:t> </a:t>
                      </a:r>
                      <a:r>
                        <a:rPr lang="en-US" sz="2000" kern="1200" dirty="0" err="1">
                          <a:solidFill>
                            <a:schemeClr val="dk1"/>
                          </a:solidFill>
                          <a:effectLst/>
                        </a:rPr>
                        <a:t>sản</a:t>
                      </a:r>
                      <a:r>
                        <a:rPr lang="en-US" sz="2000" kern="1200" dirty="0">
                          <a:solidFill>
                            <a:schemeClr val="dk1"/>
                          </a:solidFill>
                          <a:effectLst/>
                        </a:rPr>
                        <a:t> </a:t>
                      </a:r>
                      <a:r>
                        <a:rPr lang="en-US" sz="2000" kern="1200" dirty="0" err="1">
                          <a:solidFill>
                            <a:schemeClr val="dk1"/>
                          </a:solidFill>
                          <a:effectLst/>
                        </a:rPr>
                        <a:t>phẩm</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Mẫu</a:t>
                      </a:r>
                      <a:r>
                        <a:rPr lang="en-US" sz="2000" kern="1200" dirty="0">
                          <a:solidFill>
                            <a:schemeClr val="dk1"/>
                          </a:solidFill>
                          <a:effectLst/>
                        </a:rPr>
                        <a:t> </a:t>
                      </a:r>
                      <a:r>
                        <a:rPr lang="en-US" sz="2000" kern="1200" dirty="0" err="1">
                          <a:solidFill>
                            <a:schemeClr val="dk1"/>
                          </a:solidFill>
                          <a:effectLst/>
                        </a:rPr>
                        <a:t>phản</a:t>
                      </a:r>
                      <a:r>
                        <a:rPr lang="en-US" sz="2000" kern="1200" dirty="0">
                          <a:solidFill>
                            <a:schemeClr val="dk1"/>
                          </a:solidFill>
                          <a:effectLst/>
                        </a:rPr>
                        <a:t> </a:t>
                      </a:r>
                      <a:r>
                        <a:rPr lang="en-US" sz="2000" kern="1200" dirty="0" err="1">
                          <a:solidFill>
                            <a:schemeClr val="dk1"/>
                          </a:solidFill>
                          <a:effectLst/>
                        </a:rPr>
                        <a:t>hồi</a:t>
                      </a:r>
                      <a:r>
                        <a:rPr lang="en-US" sz="2000" kern="1200" dirty="0">
                          <a:solidFill>
                            <a:schemeClr val="dk1"/>
                          </a:solidFill>
                          <a:effectLst/>
                        </a:rPr>
                        <a:t> </a:t>
                      </a:r>
                      <a:r>
                        <a:rPr lang="en-US" sz="2000" kern="1200" dirty="0" err="1">
                          <a:solidFill>
                            <a:schemeClr val="dk1"/>
                          </a:solidFill>
                          <a:effectLst/>
                        </a:rPr>
                        <a:t>chất</a:t>
                      </a:r>
                      <a:r>
                        <a:rPr lang="en-US" sz="2000" kern="1200" dirty="0">
                          <a:solidFill>
                            <a:schemeClr val="dk1"/>
                          </a:solidFill>
                          <a:effectLst/>
                        </a:rPr>
                        <a:t> </a:t>
                      </a:r>
                      <a:r>
                        <a:rPr lang="en-US" sz="2000" kern="1200" dirty="0" err="1">
                          <a:solidFill>
                            <a:schemeClr val="dk1"/>
                          </a:solidFill>
                          <a:effectLst/>
                        </a:rPr>
                        <a:t>lượng</a:t>
                      </a:r>
                      <a:r>
                        <a:rPr lang="en-US" sz="2000" kern="1200" dirty="0">
                          <a:solidFill>
                            <a:schemeClr val="dk1"/>
                          </a:solidFill>
                          <a:effectLst/>
                        </a:rPr>
                        <a:t> </a:t>
                      </a:r>
                      <a:r>
                        <a:rPr lang="en-US" sz="2000" kern="1200" dirty="0" err="1">
                          <a:solidFill>
                            <a:schemeClr val="dk1"/>
                          </a:solidFill>
                          <a:effectLst/>
                        </a:rPr>
                        <a:t>sản</a:t>
                      </a:r>
                      <a:r>
                        <a:rPr lang="en-US" sz="2000" kern="1200" dirty="0">
                          <a:solidFill>
                            <a:schemeClr val="dk1"/>
                          </a:solidFill>
                          <a:effectLst/>
                        </a:rPr>
                        <a:t> </a:t>
                      </a:r>
                      <a:r>
                        <a:rPr lang="en-US" sz="2000" kern="1200" dirty="0" err="1">
                          <a:solidFill>
                            <a:schemeClr val="dk1"/>
                          </a:solidFill>
                          <a:effectLst/>
                        </a:rPr>
                        <a:t>phẩm</a:t>
                      </a:r>
                      <a:endParaRPr lang="en-US" sz="2000" kern="1200" dirty="0">
                        <a:solidFill>
                          <a:schemeClr val="dk1"/>
                        </a:solidFill>
                        <a:effectLst/>
                      </a:endParaRPr>
                    </a:p>
                    <a:p>
                      <a:endParaRPr lang="en-US" dirty="0"/>
                    </a:p>
                  </a:txBody>
                  <a:tcPr>
                    <a:solidFill>
                      <a:schemeClr val="accent3">
                        <a:lumMod val="20000"/>
                        <a:lumOff val="80000"/>
                      </a:schemeClr>
                    </a:solidFill>
                  </a:tcPr>
                </a:tc>
                <a:tc>
                  <a:txBody>
                    <a:bodyPr/>
                    <a:lstStyle/>
                    <a:p>
                      <a:pPr marL="342900" lvl="0" indent="-342900">
                        <a:buFont typeface="Arial" panose="020B0604020202020204" pitchFamily="34" charset="0"/>
                        <a:buChar char="•"/>
                      </a:pPr>
                      <a:r>
                        <a:rPr lang="en-US" sz="2000" kern="1200" dirty="0" err="1">
                          <a:solidFill>
                            <a:schemeClr val="dk1"/>
                          </a:solidFill>
                          <a:effectLst/>
                        </a:rPr>
                        <a:t>Khởi</a:t>
                      </a:r>
                      <a:r>
                        <a:rPr lang="en-US" sz="2000" kern="1200" dirty="0">
                          <a:solidFill>
                            <a:schemeClr val="dk1"/>
                          </a:solidFill>
                          <a:effectLst/>
                        </a:rPr>
                        <a:t> </a:t>
                      </a:r>
                      <a:r>
                        <a:rPr lang="en-US" sz="2000" kern="1200" dirty="0" err="1">
                          <a:solidFill>
                            <a:schemeClr val="dk1"/>
                          </a:solidFill>
                          <a:effectLst/>
                        </a:rPr>
                        <a:t>tạo</a:t>
                      </a:r>
                      <a:r>
                        <a:rPr lang="en-US" sz="2000" kern="1200" dirty="0">
                          <a:solidFill>
                            <a:schemeClr val="dk1"/>
                          </a:solidFill>
                          <a:effectLst/>
                        </a:rPr>
                        <a:t> </a:t>
                      </a:r>
                      <a:r>
                        <a:rPr lang="en-US" sz="2000" kern="1200" err="1">
                          <a:solidFill>
                            <a:schemeClr val="dk1"/>
                          </a:solidFill>
                          <a:effectLst/>
                        </a:rPr>
                        <a:t>dự</a:t>
                      </a:r>
                      <a:r>
                        <a:rPr lang="en-US" sz="2000" kern="1200">
                          <a:solidFill>
                            <a:schemeClr val="dk1"/>
                          </a:solidFill>
                          <a:effectLst/>
                        </a:rPr>
                        <a:t> án Github Project</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Lên</a:t>
                      </a:r>
                      <a:r>
                        <a:rPr lang="en-US" sz="2000" kern="1200" dirty="0">
                          <a:solidFill>
                            <a:schemeClr val="dk1"/>
                          </a:solidFill>
                          <a:effectLst/>
                        </a:rPr>
                        <a:t> ý </a:t>
                      </a:r>
                      <a:r>
                        <a:rPr lang="en-US" sz="2000" kern="1200" dirty="0" err="1">
                          <a:solidFill>
                            <a:schemeClr val="dk1"/>
                          </a:solidFill>
                          <a:effectLst/>
                        </a:rPr>
                        <a:t>tưởng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dirty="0" err="1">
                          <a:solidFill>
                            <a:schemeClr val="dk1"/>
                          </a:solidFill>
                          <a:effectLst/>
                        </a:rPr>
                        <a:t>phương</a:t>
                      </a:r>
                      <a:r>
                        <a:rPr lang="en-US" sz="2000" kern="1200" dirty="0">
                          <a:solidFill>
                            <a:schemeClr val="dk1"/>
                          </a:solidFill>
                          <a:effectLst/>
                        </a:rPr>
                        <a:t> </a:t>
                      </a:r>
                      <a:r>
                        <a:rPr lang="en-US" sz="2000" kern="1200" dirty="0" err="1">
                          <a:solidFill>
                            <a:schemeClr val="dk1"/>
                          </a:solidFill>
                          <a:effectLst/>
                        </a:rPr>
                        <a:t>hướng</a:t>
                      </a:r>
                      <a:r>
                        <a:rPr lang="en-US" sz="2000" kern="1200" dirty="0">
                          <a:solidFill>
                            <a:schemeClr val="dk1"/>
                          </a:solidFill>
                          <a:effectLst/>
                        </a:rPr>
                        <a:t> </a:t>
                      </a:r>
                      <a:r>
                        <a:rPr lang="en-US" sz="2000" kern="1200" dirty="0" err="1">
                          <a:solidFill>
                            <a:schemeClr val="dk1"/>
                          </a:solidFill>
                          <a:effectLst/>
                        </a:rPr>
                        <a:t>triển</a:t>
                      </a:r>
                      <a:r>
                        <a:rPr lang="en-US" sz="2000" kern="1200" dirty="0">
                          <a:solidFill>
                            <a:schemeClr val="dk1"/>
                          </a:solidFill>
                          <a:effectLst/>
                        </a:rPr>
                        <a:t> </a:t>
                      </a:r>
                      <a:r>
                        <a:rPr lang="en-US" sz="2000" kern="1200" dirty="0" err="1">
                          <a:solidFill>
                            <a:schemeClr val="dk1"/>
                          </a:solidFill>
                          <a:effectLst/>
                        </a:rPr>
                        <a:t>khai</a:t>
                      </a:r>
                      <a:r>
                        <a:rPr lang="en-US" sz="2000" kern="1200" dirty="0">
                          <a:solidFill>
                            <a:schemeClr val="dk1"/>
                          </a:solidFill>
                          <a:effectLst/>
                        </a:rPr>
                        <a:t> </a:t>
                      </a:r>
                      <a:r>
                        <a:rPr lang="en-US" sz="2000" kern="1200" dirty="0" err="1">
                          <a:solidFill>
                            <a:schemeClr val="dk1"/>
                          </a:solidFill>
                          <a:effectLst/>
                        </a:rPr>
                        <a:t>hệ</a:t>
                      </a:r>
                      <a:r>
                        <a:rPr lang="en-US" sz="2000" kern="1200" dirty="0">
                          <a:solidFill>
                            <a:schemeClr val="dk1"/>
                          </a:solidFill>
                          <a:effectLst/>
                        </a:rPr>
                        <a:t> </a:t>
                      </a:r>
                      <a:r>
                        <a:rPr lang="en-US" sz="2000" kern="1200" dirty="0" err="1">
                          <a:solidFill>
                            <a:schemeClr val="dk1"/>
                          </a:solidFill>
                          <a:effectLst/>
                        </a:rPr>
                        <a:t>thống</a:t>
                      </a:r>
                      <a:r>
                        <a:rPr lang="en-US" sz="2000" kern="1200" dirty="0">
                          <a:solidFill>
                            <a:schemeClr val="dk1"/>
                          </a:solidFill>
                          <a:effectLst/>
                        </a:rPr>
                        <a:t> shop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r>
                        <a:rPr lang="en-US" sz="2000" kern="1200" dirty="0">
                          <a:solidFill>
                            <a:schemeClr val="dk1"/>
                          </a:solidFill>
                          <a:effectLst/>
                        </a:rPr>
                        <a:t> online</a:t>
                      </a: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Google Analytics</a:t>
                      </a:r>
                    </a:p>
                    <a:p>
                      <a:pPr marL="342900" lvl="0" indent="-342900">
                        <a:buFont typeface="Arial" panose="020B0604020202020204" pitchFamily="34" charset="0"/>
                        <a:buChar char="•"/>
                      </a:pPr>
                      <a:r>
                        <a:rPr lang="en-US" sz="2000" kern="1200" dirty="0" err="1">
                          <a:solidFill>
                            <a:schemeClr val="dk1"/>
                          </a:solidFill>
                          <a:effectLst/>
                        </a:rPr>
                        <a:t>Tìm</a:t>
                      </a:r>
                      <a:r>
                        <a:rPr lang="en-US" sz="2000" kern="1200" dirty="0">
                          <a:solidFill>
                            <a:schemeClr val="dk1"/>
                          </a:solidFill>
                          <a:effectLst/>
                        </a:rPr>
                        <a:t> </a:t>
                      </a:r>
                      <a:r>
                        <a:rPr lang="en-US" sz="2000" kern="1200" dirty="0" err="1">
                          <a:solidFill>
                            <a:schemeClr val="dk1"/>
                          </a:solidFill>
                          <a:effectLst/>
                        </a:rPr>
                        <a:t>hiểu</a:t>
                      </a:r>
                      <a:r>
                        <a:rPr lang="en-US" sz="2000" kern="1200" dirty="0">
                          <a:solidFill>
                            <a:schemeClr val="dk1"/>
                          </a:solidFill>
                          <a:effectLst/>
                        </a:rPr>
                        <a:t>, </a:t>
                      </a: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a:t>
                      </a:r>
                      <a:r>
                        <a:rPr lang="en-US" sz="2000" kern="1200" dirty="0" err="1">
                          <a:solidFill>
                            <a:schemeClr val="dk1"/>
                          </a:solidFill>
                          <a:effectLst/>
                        </a:rPr>
                        <a:t>quảng</a:t>
                      </a:r>
                      <a:r>
                        <a:rPr lang="en-US" sz="2000" kern="1200" dirty="0">
                          <a:solidFill>
                            <a:schemeClr val="dk1"/>
                          </a:solidFill>
                          <a:effectLst/>
                        </a:rPr>
                        <a:t> </a:t>
                      </a:r>
                      <a:r>
                        <a:rPr lang="en-US" sz="2000" kern="1200" dirty="0" err="1">
                          <a:solidFill>
                            <a:schemeClr val="dk1"/>
                          </a:solidFill>
                          <a:effectLst/>
                        </a:rPr>
                        <a:t>cáo</a:t>
                      </a:r>
                      <a:r>
                        <a:rPr lang="en-US" sz="2000" kern="1200" dirty="0">
                          <a:solidFill>
                            <a:schemeClr val="dk1"/>
                          </a:solidFill>
                          <a:effectLst/>
                        </a:rPr>
                        <a:t> </a:t>
                      </a:r>
                      <a:r>
                        <a:rPr lang="en-US" sz="2000" kern="1200" dirty="0" err="1">
                          <a:solidFill>
                            <a:schemeClr val="dk1"/>
                          </a:solidFill>
                          <a:effectLst/>
                        </a:rPr>
                        <a:t>Tiktok</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Tạo</a:t>
                      </a:r>
                      <a:r>
                        <a:rPr lang="en-US" sz="2000" kern="1200" dirty="0">
                          <a:solidFill>
                            <a:schemeClr val="dk1"/>
                          </a:solidFill>
                          <a:effectLst/>
                        </a:rPr>
                        <a:t> Page FB </a:t>
                      </a:r>
                      <a:r>
                        <a:rPr lang="en-US" sz="2000" kern="1200" dirty="0" err="1">
                          <a:solidFill>
                            <a:schemeClr val="dk1"/>
                          </a:solidFill>
                          <a:effectLst/>
                        </a:rPr>
                        <a:t>cho</a:t>
                      </a:r>
                      <a:r>
                        <a:rPr lang="en-US" sz="2000" kern="1200" dirty="0">
                          <a:solidFill>
                            <a:schemeClr val="dk1"/>
                          </a:solidFill>
                          <a:effectLst/>
                        </a:rPr>
                        <a:t> website </a:t>
                      </a:r>
                      <a:r>
                        <a:rPr lang="en-US" sz="2000" kern="1200" dirty="0" err="1">
                          <a:solidFill>
                            <a:schemeClr val="dk1"/>
                          </a:solidFill>
                          <a:effectLst/>
                        </a:rPr>
                        <a:t>bán</a:t>
                      </a:r>
                      <a:r>
                        <a:rPr lang="en-US" sz="2000" kern="1200" dirty="0">
                          <a:solidFill>
                            <a:schemeClr val="dk1"/>
                          </a:solidFill>
                          <a:effectLst/>
                        </a:rPr>
                        <a:t> </a:t>
                      </a:r>
                      <a:r>
                        <a:rPr lang="en-US" sz="2000" kern="1200" dirty="0" err="1">
                          <a:solidFill>
                            <a:schemeClr val="dk1"/>
                          </a:solidFill>
                          <a:effectLst/>
                        </a:rPr>
                        <a:t>giày</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a:t>
                      </a:r>
                      <a:r>
                        <a:rPr lang="en-US" sz="2000" kern="1200" dirty="0" err="1">
                          <a:solidFill>
                            <a:schemeClr val="dk1"/>
                          </a:solidFill>
                          <a:effectLst/>
                        </a:rPr>
                        <a:t>quảng</a:t>
                      </a:r>
                      <a:r>
                        <a:rPr lang="en-US" sz="2000" kern="1200" dirty="0">
                          <a:solidFill>
                            <a:schemeClr val="dk1"/>
                          </a:solidFill>
                          <a:effectLst/>
                        </a:rPr>
                        <a:t> </a:t>
                      </a:r>
                      <a:r>
                        <a:rPr lang="en-US" sz="2000" kern="1200" dirty="0" err="1">
                          <a:solidFill>
                            <a:schemeClr val="dk1"/>
                          </a:solidFill>
                          <a:effectLst/>
                        </a:rPr>
                        <a:t>cáo</a:t>
                      </a:r>
                      <a:r>
                        <a:rPr lang="en-US" sz="2000" kern="1200" dirty="0">
                          <a:solidFill>
                            <a:schemeClr val="dk1"/>
                          </a:solidFill>
                          <a:effectLst/>
                        </a:rPr>
                        <a:t> </a:t>
                      </a:r>
                      <a:r>
                        <a:rPr lang="en-US" sz="2000" kern="1200" dirty="0" err="1">
                          <a:solidFill>
                            <a:schemeClr val="dk1"/>
                          </a:solidFill>
                          <a:effectLst/>
                        </a:rPr>
                        <a:t>trên</a:t>
                      </a:r>
                      <a:r>
                        <a:rPr lang="en-US" sz="2000" kern="1200" dirty="0">
                          <a:solidFill>
                            <a:schemeClr val="dk1"/>
                          </a:solidFill>
                          <a:effectLst/>
                        </a:rPr>
                        <a:t> </a:t>
                      </a:r>
                      <a:r>
                        <a:rPr lang="en-US" sz="2000" kern="1200" dirty="0" err="1">
                          <a:solidFill>
                            <a:schemeClr val="dk1"/>
                          </a:solidFill>
                          <a:effectLst/>
                        </a:rPr>
                        <a:t>fanpage</a:t>
                      </a:r>
                      <a:r>
                        <a:rPr lang="en-US" sz="2000" kern="1200" dirty="0">
                          <a:solidFill>
                            <a:schemeClr val="dk1"/>
                          </a:solidFill>
                          <a:effectLst/>
                        </a:rPr>
                        <a:t> </a:t>
                      </a:r>
                      <a:r>
                        <a:rPr lang="en-US" sz="2000" kern="1200" dirty="0" err="1">
                          <a:solidFill>
                            <a:schemeClr val="dk1"/>
                          </a:solidFill>
                          <a:effectLst/>
                        </a:rPr>
                        <a:t>trên</a:t>
                      </a:r>
                      <a:r>
                        <a:rPr lang="en-US" sz="2000" kern="1200" dirty="0">
                          <a:solidFill>
                            <a:schemeClr val="dk1"/>
                          </a:solidFill>
                          <a:effectLst/>
                        </a:rPr>
                        <a:t> Facebook</a:t>
                      </a:r>
                    </a:p>
                    <a:p>
                      <a:pPr marL="342900" lvl="0" indent="-342900">
                        <a:buFont typeface="Arial" panose="020B0604020202020204" pitchFamily="34" charset="0"/>
                        <a:buChar char="•"/>
                      </a:pPr>
                      <a:r>
                        <a:rPr lang="en-US" sz="2000" kern="1200" dirty="0" err="1">
                          <a:solidFill>
                            <a:schemeClr val="dk1"/>
                          </a:solidFill>
                          <a:effectLst/>
                        </a:rPr>
                        <a:t>Tích</a:t>
                      </a:r>
                      <a:r>
                        <a:rPr lang="en-US" sz="2000" kern="1200" dirty="0">
                          <a:solidFill>
                            <a:schemeClr val="dk1"/>
                          </a:solidFill>
                          <a:effectLst/>
                        </a:rPr>
                        <a:t> </a:t>
                      </a:r>
                      <a:r>
                        <a:rPr lang="en-US" sz="2000" kern="1200" dirty="0" err="1">
                          <a:solidFill>
                            <a:schemeClr val="dk1"/>
                          </a:solidFill>
                          <a:effectLst/>
                        </a:rPr>
                        <a:t>hợp</a:t>
                      </a:r>
                      <a:r>
                        <a:rPr lang="en-US" sz="2000" kern="1200" dirty="0">
                          <a:solidFill>
                            <a:schemeClr val="dk1"/>
                          </a:solidFill>
                          <a:effectLst/>
                        </a:rPr>
                        <a:t> APP Woo </a:t>
                      </a:r>
                      <a:r>
                        <a:rPr lang="en-US" sz="2000" kern="1200" dirty="0" err="1">
                          <a:solidFill>
                            <a:schemeClr val="dk1"/>
                          </a:solidFill>
                          <a:effectLst/>
                        </a:rPr>
                        <a:t>để</a:t>
                      </a:r>
                      <a:r>
                        <a:rPr lang="en-US" sz="2000" kern="1200" dirty="0">
                          <a:solidFill>
                            <a:schemeClr val="dk1"/>
                          </a:solidFill>
                          <a:effectLst/>
                        </a:rPr>
                        <a:t> </a:t>
                      </a:r>
                      <a:r>
                        <a:rPr lang="en-US" sz="2000" kern="1200" dirty="0" err="1">
                          <a:solidFill>
                            <a:schemeClr val="dk1"/>
                          </a:solidFill>
                          <a:effectLst/>
                        </a:rPr>
                        <a:t>quản</a:t>
                      </a:r>
                      <a:r>
                        <a:rPr lang="en-US" sz="2000" kern="1200" dirty="0">
                          <a:solidFill>
                            <a:schemeClr val="dk1"/>
                          </a:solidFill>
                          <a:effectLst/>
                        </a:rPr>
                        <a:t> </a:t>
                      </a:r>
                      <a:r>
                        <a:rPr lang="en-US" sz="2000" kern="1200" dirty="0" err="1">
                          <a:solidFill>
                            <a:schemeClr val="dk1"/>
                          </a:solidFill>
                          <a:effectLst/>
                        </a:rPr>
                        <a:t>lí</a:t>
                      </a:r>
                      <a:r>
                        <a:rPr lang="en-US" sz="2000" kern="1200" dirty="0">
                          <a:solidFill>
                            <a:schemeClr val="dk1"/>
                          </a:solidFill>
                          <a:effectLst/>
                        </a:rPr>
                        <a:t> </a:t>
                      </a:r>
                      <a:r>
                        <a:rPr lang="en-US" sz="2000" kern="1200" dirty="0" err="1">
                          <a:solidFill>
                            <a:schemeClr val="dk1"/>
                          </a:solidFill>
                          <a:effectLst/>
                        </a:rPr>
                        <a:t>đơn</a:t>
                      </a:r>
                      <a:r>
                        <a:rPr lang="en-US" sz="2000" kern="1200" dirty="0">
                          <a:solidFill>
                            <a:schemeClr val="dk1"/>
                          </a:solidFill>
                          <a:effectLst/>
                        </a:rPr>
                        <a:t> </a:t>
                      </a:r>
                      <a:r>
                        <a:rPr lang="en-US" sz="2000" kern="1200" dirty="0" err="1">
                          <a:solidFill>
                            <a:schemeClr val="dk1"/>
                          </a:solidFill>
                          <a:effectLst/>
                        </a:rPr>
                        <a:t>hàng</a:t>
                      </a:r>
                      <a:r>
                        <a:rPr lang="en-US" sz="2000" kern="1200" dirty="0">
                          <a:solidFill>
                            <a:schemeClr val="dk1"/>
                          </a:solidFill>
                          <a:effectLst/>
                        </a:rPr>
                        <a:t> </a:t>
                      </a:r>
                      <a:r>
                        <a:rPr lang="en-US" sz="2000" kern="1200" dirty="0" err="1">
                          <a:solidFill>
                            <a:schemeClr val="dk1"/>
                          </a:solidFill>
                          <a:effectLst/>
                        </a:rPr>
                        <a:t>và</a:t>
                      </a:r>
                      <a:r>
                        <a:rPr lang="en-US" sz="2000" kern="1200" dirty="0">
                          <a:solidFill>
                            <a:schemeClr val="dk1"/>
                          </a:solidFill>
                          <a:effectLst/>
                        </a:rPr>
                        <a:t> </a:t>
                      </a:r>
                      <a:r>
                        <a:rPr lang="en-US" sz="2000" kern="1200" err="1">
                          <a:solidFill>
                            <a:schemeClr val="dk1"/>
                          </a:solidFill>
                          <a:effectLst/>
                        </a:rPr>
                        <a:t>sản</a:t>
                      </a:r>
                      <a:r>
                        <a:rPr lang="en-US" sz="2000" kern="1200">
                          <a:solidFill>
                            <a:schemeClr val="dk1"/>
                          </a:solidFill>
                          <a:effectLst/>
                        </a:rPr>
                        <a:t> phẩm</a:t>
                      </a:r>
                    </a:p>
                    <a:p>
                      <a:pPr marL="342900" lvl="0" indent="-342900">
                        <a:buFont typeface="Arial" panose="020B0604020202020204" pitchFamily="34" charset="0"/>
                        <a:buChar char="•"/>
                      </a:pPr>
                      <a:r>
                        <a:rPr lang="en-US" sz="2000" kern="1200">
                          <a:solidFill>
                            <a:schemeClr val="dk1"/>
                          </a:solidFill>
                          <a:effectLst/>
                        </a:rPr>
                        <a:t>Làm Video báo cáo cuối kì</a:t>
                      </a:r>
                      <a:endParaRPr lang="en-US" sz="2000" kern="1200" dirty="0">
                        <a:solidFill>
                          <a:schemeClr val="dk1"/>
                        </a:solidFill>
                        <a:effectLst/>
                      </a:endParaRPr>
                    </a:p>
                    <a:p>
                      <a:pPr marL="342900" lvl="0" indent="-342900">
                        <a:buFont typeface="Arial" panose="020B0604020202020204" pitchFamily="34" charset="0"/>
                        <a:buChar char="•"/>
                      </a:pPr>
                      <a:r>
                        <a:rPr lang="en-US" sz="2000" kern="1200" dirty="0">
                          <a:solidFill>
                            <a:schemeClr val="dk1"/>
                          </a:solidFill>
                          <a:effectLst/>
                        </a:rPr>
                        <a:t>PowerPoint </a:t>
                      </a:r>
                      <a:r>
                        <a:rPr lang="en-US" sz="2000" kern="1200" dirty="0" err="1">
                          <a:solidFill>
                            <a:schemeClr val="dk1"/>
                          </a:solidFill>
                          <a:effectLst/>
                        </a:rPr>
                        <a:t>thuyết</a:t>
                      </a:r>
                      <a:r>
                        <a:rPr lang="en-US" sz="2000" kern="1200" dirty="0">
                          <a:solidFill>
                            <a:schemeClr val="dk1"/>
                          </a:solidFill>
                          <a:effectLst/>
                        </a:rPr>
                        <a:t> </a:t>
                      </a:r>
                      <a:r>
                        <a:rPr lang="en-US" sz="2000" kern="1200" dirty="0" err="1">
                          <a:solidFill>
                            <a:schemeClr val="dk1"/>
                          </a:solidFill>
                          <a:effectLst/>
                        </a:rPr>
                        <a:t>trình</a:t>
                      </a:r>
                      <a:endParaRPr lang="en-US" sz="2000" kern="1200" dirty="0">
                        <a:solidFill>
                          <a:schemeClr val="dk1"/>
                        </a:solidFill>
                        <a:effectLst/>
                      </a:endParaRPr>
                    </a:p>
                    <a:p>
                      <a:endParaRPr lang="en-US" dirty="0"/>
                    </a:p>
                  </a:txBody>
                  <a:tcPr>
                    <a:solidFill>
                      <a:schemeClr val="accent3">
                        <a:lumMod val="20000"/>
                        <a:lumOff val="80000"/>
                      </a:schemeClr>
                    </a:solidFill>
                  </a:tcPr>
                </a:tc>
                <a:extLst>
                  <a:ext uri="{0D108BD9-81ED-4DB2-BD59-A6C34878D82A}">
                    <a16:rowId xmlns:a16="http://schemas.microsoft.com/office/drawing/2014/main" val="903247240"/>
                  </a:ext>
                </a:extLst>
              </a:tr>
            </a:tbl>
          </a:graphicData>
        </a:graphic>
      </p:graphicFrame>
      <p:sp>
        <p:nvSpPr>
          <p:cNvPr id="58" name="Freeform 37">
            <a:extLst>
              <a:ext uri="{FF2B5EF4-FFF2-40B4-BE49-F238E27FC236}">
                <a16:creationId xmlns:a16="http://schemas.microsoft.com/office/drawing/2014/main" id="{0F129D5B-D78E-667B-AE67-5E5F4F085E3B}"/>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949230174"/>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9A0B-E434-737E-6C9A-400583A6C162}"/>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E8309ECF-1911-7BE9-31F5-1405874E41A8}"/>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884409F8-92F7-BCF9-FEE1-25D221DDF175}"/>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9676C188-3565-A1A9-6A2C-3030D34669D4}"/>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C40EED0B-D520-16FB-CDF9-766838496ECC}"/>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4759F5C9-435E-DE25-D3BE-E76DBF0DCFF4}"/>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D59CC230-E353-B02E-A159-B4373FF8104D}"/>
              </a:ext>
            </a:extLst>
          </p:cNvPr>
          <p:cNvSpPr txBox="1"/>
          <p:nvPr/>
        </p:nvSpPr>
        <p:spPr>
          <a:xfrm>
            <a:off x="2133600" y="1262646"/>
            <a:ext cx="12725400" cy="523220"/>
          </a:xfrm>
          <a:prstGeom prst="rect">
            <a:avLst/>
          </a:prstGeom>
          <a:noFill/>
        </p:spPr>
        <p:txBody>
          <a:bodyPr wrap="square">
            <a:spAutoFit/>
          </a:bodyPr>
          <a:lstStyle/>
          <a:p>
            <a:r>
              <a:rPr lang="en-US" sz="2800" b="1" i="0" u="none" strike="noStrike" dirty="0">
                <a:solidFill>
                  <a:srgbClr val="000000"/>
                </a:solidFill>
                <a:effectLst/>
                <a:latin typeface="Arial" panose="020B0604020202020204" pitchFamily="34" charset="0"/>
              </a:rPr>
              <a:t>b. </a:t>
            </a:r>
            <a:r>
              <a:rPr lang="en-US" sz="2800" b="1" i="0" u="none" strike="noStrike" dirty="0" err="1">
                <a:solidFill>
                  <a:srgbClr val="000000"/>
                </a:solidFill>
                <a:effectLst/>
                <a:latin typeface="Arial" panose="020B0604020202020204" pitchFamily="34" charset="0"/>
              </a:rPr>
              <a:t>Quản</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lý</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quan</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hệ</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khách</a:t>
            </a:r>
            <a:r>
              <a:rPr lang="en-US" sz="2800" b="1" i="0" u="none" strike="noStrike" dirty="0">
                <a:solidFill>
                  <a:srgbClr val="000000"/>
                </a:solidFill>
                <a:effectLst/>
                <a:latin typeface="Arial" panose="020B0604020202020204" pitchFamily="34" charset="0"/>
              </a:rPr>
              <a:t> </a:t>
            </a:r>
            <a:r>
              <a:rPr lang="en-US" sz="2800" b="1" i="0" u="none" strike="noStrike" dirty="0" err="1">
                <a:solidFill>
                  <a:srgbClr val="000000"/>
                </a:solidFill>
                <a:effectLst/>
                <a:latin typeface="Arial" panose="020B0604020202020204" pitchFamily="34" charset="0"/>
              </a:rPr>
              <a:t>hàng</a:t>
            </a:r>
            <a:r>
              <a:rPr lang="en-US" sz="2800" b="1" i="0" u="none" strike="noStrike" dirty="0">
                <a:solidFill>
                  <a:srgbClr val="000000"/>
                </a:solidFill>
                <a:effectLst/>
                <a:latin typeface="Arial" panose="020B0604020202020204" pitchFamily="34" charset="0"/>
              </a:rPr>
              <a:t> (Customer Relationship Management)</a:t>
            </a:r>
            <a:endParaRPr lang="en-US" sz="2800" dirty="0"/>
          </a:p>
        </p:txBody>
      </p:sp>
      <p:pic>
        <p:nvPicPr>
          <p:cNvPr id="3074" name="Picture 2">
            <a:extLst>
              <a:ext uri="{FF2B5EF4-FFF2-40B4-BE49-F238E27FC236}">
                <a16:creationId xmlns:a16="http://schemas.microsoft.com/office/drawing/2014/main" id="{343D89F0-1631-7732-5F9A-DF7137CDA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768" y="2377244"/>
            <a:ext cx="9064638" cy="4381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F189571-24C7-DFDF-CD4E-9AB35F13D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0433" y="5488630"/>
            <a:ext cx="8576799" cy="468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8860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9CD4-7C04-94C1-FC73-92EAD540CA70}"/>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31EBC983-1574-FE40-07C8-013EB7B0D527}"/>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A43646E8-6C6C-D9BF-4F96-FA83F4306457}"/>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B2DF4FCC-57DE-019F-A917-1C9E221C6335}"/>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3B53B5B1-F31A-E742-A6B5-299DB75731B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9756DE90-7CE7-072A-7011-DABC47C8D84B}"/>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8F0A7685-DA08-1EFE-5F36-4448E1645CF7}"/>
              </a:ext>
            </a:extLst>
          </p:cNvPr>
          <p:cNvSpPr txBox="1"/>
          <p:nvPr/>
        </p:nvSpPr>
        <p:spPr>
          <a:xfrm>
            <a:off x="2667000" y="1276944"/>
            <a:ext cx="12725400" cy="523220"/>
          </a:xfrm>
          <a:prstGeom prst="rect">
            <a:avLst/>
          </a:prstGeom>
          <a:noFill/>
        </p:spPr>
        <p:txBody>
          <a:bodyPr wrap="square">
            <a:spAutoFit/>
          </a:bodyPr>
          <a:lstStyle/>
          <a:p>
            <a:r>
              <a:rPr lang="en-US" sz="2800" b="1" i="0" u="none" strike="noStrike">
                <a:solidFill>
                  <a:srgbClr val="000000"/>
                </a:solidFill>
                <a:effectLst/>
                <a:latin typeface="Arial" panose="020B0604020202020204" pitchFamily="34" charset="0"/>
              </a:rPr>
              <a:t>b. Quản lý quan hệ khách hàng (Customer Relationship Management)</a:t>
            </a:r>
            <a:endParaRPr lang="en-US" sz="2800"/>
          </a:p>
        </p:txBody>
      </p:sp>
      <p:pic>
        <p:nvPicPr>
          <p:cNvPr id="4098" name="Picture 2">
            <a:extLst>
              <a:ext uri="{FF2B5EF4-FFF2-40B4-BE49-F238E27FC236}">
                <a16:creationId xmlns:a16="http://schemas.microsoft.com/office/drawing/2014/main" id="{F175135C-144C-90EA-D060-24F250998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171" y="2619479"/>
            <a:ext cx="2631099" cy="2015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B2D7432-20A9-4D41-2BDF-9EF7BDEE3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5077" y="2049228"/>
            <a:ext cx="7724570" cy="79003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CF66BE4-DF2E-DC15-CF5A-428FB67998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795" y="2317717"/>
            <a:ext cx="6139391" cy="680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947622"/>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9CC4E-0D20-8FF7-8784-B40A40BA7567}"/>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AB7FC127-D2AF-855F-2E2C-ADB11214C716}"/>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0BB92312-609C-703E-DFDA-FDC899F97D3E}"/>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817A7AB0-B9AA-F3A2-3940-B47E4105F149}"/>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403643E5-93D3-7A58-B0DD-64D9697B2617}"/>
              </a:ext>
            </a:extLst>
          </p:cNvPr>
          <p:cNvSpPr txBox="1"/>
          <p:nvPr/>
        </p:nvSpPr>
        <p:spPr>
          <a:xfrm>
            <a:off x="1600200" y="671268"/>
            <a:ext cx="6107162" cy="577081"/>
          </a:xfrm>
          <a:prstGeom prst="rect">
            <a:avLst/>
          </a:prstGeom>
        </p:spPr>
        <p:txBody>
          <a:bodyPr lIns="0" tIns="0" rIns="0" bIns="0" rtlCol="0" anchor="t">
            <a:spAutoFit/>
          </a:bodyPr>
          <a:lstStyle/>
          <a:p>
            <a:pPr algn="ctr">
              <a:lnSpc>
                <a:spcPts val="4525"/>
              </a:lnSpc>
              <a:spcBef>
                <a:spcPct val="0"/>
              </a:spcBef>
            </a:pPr>
            <a:r>
              <a:rPr lang="en-US" sz="4000" spc="309">
                <a:solidFill>
                  <a:srgbClr val="000000"/>
                </a:solidFill>
                <a:latin typeface="Arimo"/>
                <a:ea typeface="Arimo"/>
                <a:cs typeface="Arimo"/>
                <a:sym typeface="Arimo"/>
              </a:rPr>
              <a:t>2. Tích hợp WP ERP</a:t>
            </a:r>
          </a:p>
        </p:txBody>
      </p:sp>
      <p:sp>
        <p:nvSpPr>
          <p:cNvPr id="5" name="TextBox 4">
            <a:extLst>
              <a:ext uri="{FF2B5EF4-FFF2-40B4-BE49-F238E27FC236}">
                <a16:creationId xmlns:a16="http://schemas.microsoft.com/office/drawing/2014/main" id="{BF0AED24-D60C-C853-3AFC-3127B03AEAA4}"/>
              </a:ext>
            </a:extLst>
          </p:cNvPr>
          <p:cNvSpPr txBox="1"/>
          <p:nvPr/>
        </p:nvSpPr>
        <p:spPr>
          <a:xfrm>
            <a:off x="2667000" y="1276944"/>
            <a:ext cx="12725400" cy="523220"/>
          </a:xfrm>
          <a:prstGeom prst="rect">
            <a:avLst/>
          </a:prstGeom>
          <a:noFill/>
        </p:spPr>
        <p:txBody>
          <a:bodyPr wrap="square">
            <a:spAutoFit/>
          </a:bodyPr>
          <a:lstStyle/>
          <a:p>
            <a:r>
              <a:rPr lang="en-US" sz="2800" b="1" i="0" u="none" strike="noStrike">
                <a:solidFill>
                  <a:srgbClr val="000000"/>
                </a:solidFill>
                <a:effectLst/>
                <a:latin typeface="Arial" panose="020B0604020202020204" pitchFamily="34" charset="0"/>
              </a:rPr>
              <a:t>b. Quản lý quan hệ khách hàng (Customer Relationship Management)</a:t>
            </a:r>
            <a:endParaRPr lang="en-US" sz="2800"/>
          </a:p>
        </p:txBody>
      </p:sp>
      <p:pic>
        <p:nvPicPr>
          <p:cNvPr id="5122" name="Picture 2">
            <a:extLst>
              <a:ext uri="{FF2B5EF4-FFF2-40B4-BE49-F238E27FC236}">
                <a16:creationId xmlns:a16="http://schemas.microsoft.com/office/drawing/2014/main" id="{DF964818-A1C6-A451-7C91-784CB5D77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371" y="1913257"/>
            <a:ext cx="14992657" cy="48813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5A033C8-50F3-039B-D7A4-793A7B623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3372" y="7353300"/>
            <a:ext cx="15004084" cy="242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0145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252F9-1F42-4FE2-298D-A7F624F1B54E}"/>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EAABF5C0-45C0-3D41-54BA-0624B4DAB572}"/>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37612EFA-594E-40D0-2189-C43BE3D3237C}"/>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AB767758-0B2A-C55C-E3E4-D2C540CE9B57}"/>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FD0B7534-1E2E-5892-171C-06438619EF1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6A8D440B-7703-2736-F79A-8609C20A3C19}"/>
              </a:ext>
            </a:extLst>
          </p:cNvPr>
          <p:cNvSpPr txBox="1"/>
          <p:nvPr/>
        </p:nvSpPr>
        <p:spPr>
          <a:xfrm>
            <a:off x="1828800" y="640938"/>
            <a:ext cx="8202561" cy="554704"/>
          </a:xfrm>
          <a:prstGeom prst="rect">
            <a:avLst/>
          </a:prstGeom>
        </p:spPr>
        <p:txBody>
          <a:bodyPr wrap="square" lIns="0" tIns="0" rIns="0" bIns="0" rtlCol="0" anchor="t">
            <a:spAutoFit/>
          </a:bodyPr>
          <a:lstStyle/>
          <a:p>
            <a:pPr>
              <a:lnSpc>
                <a:spcPts val="4525"/>
              </a:lnSpc>
              <a:spcBef>
                <a:spcPct val="0"/>
              </a:spcBef>
            </a:pPr>
            <a:r>
              <a:rPr lang="en-US" sz="3600" b="1" spc="309" dirty="0">
                <a:solidFill>
                  <a:srgbClr val="000000"/>
                </a:solidFill>
                <a:latin typeface="+mj-lt"/>
                <a:ea typeface="Arimo"/>
                <a:cs typeface="Times New Roman" panose="02020603050405020304" pitchFamily="18" charset="0"/>
                <a:sym typeface="Arimo"/>
              </a:rPr>
              <a:t>3.1 </a:t>
            </a:r>
            <a:r>
              <a:rPr lang="en-US" sz="3600" b="1" spc="309" dirty="0" err="1">
                <a:solidFill>
                  <a:srgbClr val="000000"/>
                </a:solidFill>
                <a:latin typeface="+mj-lt"/>
                <a:ea typeface="Arimo"/>
                <a:cs typeface="Times New Roman" panose="02020603050405020304" pitchFamily="18" charset="0"/>
                <a:sym typeface="Arimo"/>
              </a:rPr>
              <a:t>Chiến</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dịch</a:t>
            </a:r>
            <a:r>
              <a:rPr lang="en-US" sz="3600" b="1" spc="309" dirty="0">
                <a:solidFill>
                  <a:srgbClr val="000000"/>
                </a:solidFill>
                <a:latin typeface="+mj-lt"/>
                <a:ea typeface="Arimo"/>
                <a:cs typeface="Times New Roman" panose="02020603050405020304" pitchFamily="18" charset="0"/>
                <a:sym typeface="Arimo"/>
              </a:rPr>
              <a:t> Email </a:t>
            </a:r>
            <a:r>
              <a:rPr lang="en-US" sz="3600" b="1" spc="309" dirty="0" err="1">
                <a:solidFill>
                  <a:srgbClr val="000000"/>
                </a:solidFill>
                <a:latin typeface="+mj-lt"/>
                <a:ea typeface="Arimo"/>
                <a:cs typeface="Times New Roman" panose="02020603050405020304" pitchFamily="18" charset="0"/>
                <a:sym typeface="Arimo"/>
              </a:rPr>
              <a:t>Maketing</a:t>
            </a:r>
            <a:endParaRPr lang="en-US" sz="3600" b="1" spc="309" dirty="0">
              <a:solidFill>
                <a:srgbClr val="000000"/>
              </a:solidFill>
              <a:latin typeface="+mj-lt"/>
              <a:ea typeface="Arimo"/>
              <a:cs typeface="Times New Roman" panose="02020603050405020304" pitchFamily="18" charset="0"/>
              <a:sym typeface="Arimo"/>
            </a:endParaRPr>
          </a:p>
        </p:txBody>
      </p:sp>
      <p:sp>
        <p:nvSpPr>
          <p:cNvPr id="4" name="Freeform 2">
            <a:extLst>
              <a:ext uri="{FF2B5EF4-FFF2-40B4-BE49-F238E27FC236}">
                <a16:creationId xmlns:a16="http://schemas.microsoft.com/office/drawing/2014/main" id="{A6D78974-BD4C-1B3B-F630-D1147BD43169}"/>
              </a:ext>
            </a:extLst>
          </p:cNvPr>
          <p:cNvSpPr/>
          <p:nvPr/>
        </p:nvSpPr>
        <p:spPr>
          <a:xfrm>
            <a:off x="7809480" y="2357760"/>
            <a:ext cx="9906000" cy="5346430"/>
          </a:xfrm>
          <a:custGeom>
            <a:avLst/>
            <a:gdLst/>
            <a:ahLst/>
            <a:cxnLst/>
            <a:rect l="l" t="t" r="r" b="b"/>
            <a:pathLst>
              <a:path w="15226841" h="5430400">
                <a:moveTo>
                  <a:pt x="0" y="0"/>
                </a:moveTo>
                <a:lnTo>
                  <a:pt x="15226840" y="0"/>
                </a:lnTo>
                <a:lnTo>
                  <a:pt x="15226840" y="5430400"/>
                </a:lnTo>
                <a:lnTo>
                  <a:pt x="0" y="5430400"/>
                </a:lnTo>
                <a:lnTo>
                  <a:pt x="0" y="0"/>
                </a:lnTo>
                <a:close/>
              </a:path>
            </a:pathLst>
          </a:custGeom>
          <a:blipFill>
            <a:blip r:embed="rId5"/>
            <a:stretch>
              <a:fillRect/>
            </a:stretch>
          </a:blipFill>
        </p:spPr>
        <p:txBody>
          <a:bodyPr/>
          <a:lstStyle/>
          <a:p>
            <a:endParaRPr lang="en-US"/>
          </a:p>
        </p:txBody>
      </p:sp>
      <p:sp>
        <p:nvSpPr>
          <p:cNvPr id="6" name="TextBox 3">
            <a:extLst>
              <a:ext uri="{FF2B5EF4-FFF2-40B4-BE49-F238E27FC236}">
                <a16:creationId xmlns:a16="http://schemas.microsoft.com/office/drawing/2014/main" id="{7DB5E2FC-C406-64EF-A701-21B39FEE0950}"/>
              </a:ext>
            </a:extLst>
          </p:cNvPr>
          <p:cNvSpPr txBox="1"/>
          <p:nvPr/>
        </p:nvSpPr>
        <p:spPr>
          <a:xfrm>
            <a:off x="1810260" y="3912393"/>
            <a:ext cx="5231011" cy="2462213"/>
          </a:xfrm>
          <a:prstGeom prst="rect">
            <a:avLst/>
          </a:prstGeom>
        </p:spPr>
        <p:txBody>
          <a:bodyPr lIns="0" tIns="0" rIns="0" bIns="0" rtlCol="0" anchor="t">
            <a:spAutoFit/>
          </a:bodyPr>
          <a:lstStyle/>
          <a:p>
            <a:pPr marL="514350" indent="-514350">
              <a:buFont typeface="+mj-lt"/>
              <a:buAutoNum type="arabicPeriod"/>
            </a:pPr>
            <a:r>
              <a:rPr lang="en-US" sz="3200" b="0" i="0">
                <a:solidFill>
                  <a:srgbClr val="000000"/>
                </a:solidFill>
                <a:effectLst/>
              </a:rPr>
              <a:t>Tạo Email Domain</a:t>
            </a:r>
            <a:endParaRPr lang="en-US" sz="3200"/>
          </a:p>
          <a:p>
            <a:pPr marL="514350" indent="-514350">
              <a:buFont typeface="+mj-lt"/>
              <a:buAutoNum type="arabicPeriod"/>
            </a:pPr>
            <a:r>
              <a:rPr lang="en-US" sz="3200" b="0" i="0">
                <a:solidFill>
                  <a:srgbClr val="000000"/>
                </a:solidFill>
                <a:effectLst/>
              </a:rPr>
              <a:t>Tạo Email Account</a:t>
            </a:r>
            <a:endParaRPr lang="en-US" sz="3200"/>
          </a:p>
          <a:p>
            <a:pPr marL="514350" indent="-514350">
              <a:buFont typeface="+mj-lt"/>
              <a:buAutoNum type="arabicPeriod"/>
            </a:pPr>
            <a:r>
              <a:rPr lang="en-US" sz="3200" b="0" i="0">
                <a:solidFill>
                  <a:srgbClr val="000000"/>
                </a:solidFill>
                <a:effectLst/>
              </a:rPr>
              <a:t>Tạo Email Template</a:t>
            </a:r>
            <a:endParaRPr lang="en-US" sz="3200"/>
          </a:p>
          <a:p>
            <a:pPr marL="514350" indent="-514350">
              <a:buFont typeface="+mj-lt"/>
              <a:buAutoNum type="arabicPeriod"/>
            </a:pPr>
            <a:r>
              <a:rPr lang="en-US" sz="3200" b="0" i="0">
                <a:solidFill>
                  <a:srgbClr val="000000"/>
                </a:solidFill>
                <a:effectLst/>
              </a:rPr>
              <a:t>Tạo Campaign </a:t>
            </a:r>
            <a:endParaRPr lang="en-US" sz="3200"/>
          </a:p>
          <a:p>
            <a:pPr marL="514350" indent="-514350">
              <a:buFont typeface="+mj-lt"/>
              <a:buAutoNum type="arabicPeriod"/>
            </a:pPr>
            <a:r>
              <a:rPr lang="en-US" sz="3200" b="0" i="0">
                <a:solidFill>
                  <a:srgbClr val="000000"/>
                </a:solidFill>
                <a:effectLst/>
              </a:rPr>
              <a:t>Tạo Email Campaign</a:t>
            </a:r>
            <a:endParaRPr lang="en-US" sz="3200"/>
          </a:p>
        </p:txBody>
      </p:sp>
    </p:spTree>
    <p:extLst>
      <p:ext uri="{BB962C8B-B14F-4D97-AF65-F5344CB8AC3E}">
        <p14:creationId xmlns:p14="http://schemas.microsoft.com/office/powerpoint/2010/main" val="151248200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B1CF-2FBD-5757-DFFA-BD5DB5B74117}"/>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C079B026-543A-9E99-6F67-E3E63371E794}"/>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C28AF963-30AF-88DF-5A75-F72722CD123E}"/>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4EFD20D5-F590-A4B3-A751-69A31F419BD1}"/>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8BDECE03-BEE3-4D94-F42E-E6015BF856A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48B0E1B7-5E65-1E61-2298-77B157BA330B}"/>
              </a:ext>
            </a:extLst>
          </p:cNvPr>
          <p:cNvSpPr txBox="1"/>
          <p:nvPr/>
        </p:nvSpPr>
        <p:spPr>
          <a:xfrm>
            <a:off x="1828800" y="640938"/>
            <a:ext cx="8202561" cy="554704"/>
          </a:xfrm>
          <a:prstGeom prst="rect">
            <a:avLst/>
          </a:prstGeom>
        </p:spPr>
        <p:txBody>
          <a:bodyPr wrap="square" lIns="0" tIns="0" rIns="0" bIns="0" rtlCol="0" anchor="t">
            <a:spAutoFit/>
          </a:bodyPr>
          <a:lstStyle/>
          <a:p>
            <a:pPr>
              <a:lnSpc>
                <a:spcPts val="4525"/>
              </a:lnSpc>
              <a:spcBef>
                <a:spcPct val="0"/>
              </a:spcBef>
            </a:pPr>
            <a:r>
              <a:rPr lang="en-US" sz="3600" b="1" spc="309" dirty="0">
                <a:solidFill>
                  <a:srgbClr val="000000"/>
                </a:solidFill>
                <a:latin typeface="+mj-lt"/>
                <a:ea typeface="Arimo"/>
                <a:cs typeface="Times New Roman" panose="02020603050405020304" pitchFamily="18" charset="0"/>
                <a:sym typeface="Arimo"/>
              </a:rPr>
              <a:t>3.1 </a:t>
            </a:r>
            <a:r>
              <a:rPr lang="en-US" sz="3600" b="1" spc="309" dirty="0" err="1">
                <a:solidFill>
                  <a:srgbClr val="000000"/>
                </a:solidFill>
                <a:latin typeface="+mj-lt"/>
                <a:ea typeface="Arimo"/>
                <a:cs typeface="Times New Roman" panose="02020603050405020304" pitchFamily="18" charset="0"/>
                <a:sym typeface="Arimo"/>
              </a:rPr>
              <a:t>Chiến</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dịch</a:t>
            </a:r>
            <a:r>
              <a:rPr lang="en-US" sz="3600" b="1" spc="309" dirty="0">
                <a:solidFill>
                  <a:srgbClr val="000000"/>
                </a:solidFill>
                <a:latin typeface="+mj-lt"/>
                <a:ea typeface="Arimo"/>
                <a:cs typeface="Times New Roman" panose="02020603050405020304" pitchFamily="18" charset="0"/>
                <a:sym typeface="Arimo"/>
              </a:rPr>
              <a:t> Email </a:t>
            </a:r>
            <a:r>
              <a:rPr lang="en-US" sz="3600" b="1" spc="309" dirty="0" err="1">
                <a:solidFill>
                  <a:srgbClr val="000000"/>
                </a:solidFill>
                <a:latin typeface="+mj-lt"/>
                <a:ea typeface="Arimo"/>
                <a:cs typeface="Times New Roman" panose="02020603050405020304" pitchFamily="18" charset="0"/>
                <a:sym typeface="Arimo"/>
              </a:rPr>
              <a:t>Maketing</a:t>
            </a:r>
            <a:endParaRPr lang="en-US" sz="3600" b="1" spc="309" dirty="0">
              <a:solidFill>
                <a:srgbClr val="000000"/>
              </a:solidFill>
              <a:latin typeface="+mj-lt"/>
              <a:ea typeface="Arimo"/>
              <a:cs typeface="Times New Roman" panose="02020603050405020304" pitchFamily="18" charset="0"/>
              <a:sym typeface="Arimo"/>
            </a:endParaRPr>
          </a:p>
        </p:txBody>
      </p:sp>
      <p:sp>
        <p:nvSpPr>
          <p:cNvPr id="6" name="TextBox 3">
            <a:extLst>
              <a:ext uri="{FF2B5EF4-FFF2-40B4-BE49-F238E27FC236}">
                <a16:creationId xmlns:a16="http://schemas.microsoft.com/office/drawing/2014/main" id="{A01B58AB-4891-F282-9529-030E89D3FDD2}"/>
              </a:ext>
            </a:extLst>
          </p:cNvPr>
          <p:cNvSpPr txBox="1"/>
          <p:nvPr/>
        </p:nvSpPr>
        <p:spPr>
          <a:xfrm>
            <a:off x="1810260" y="1238970"/>
            <a:ext cx="10882186" cy="610745"/>
          </a:xfrm>
          <a:prstGeom prst="rect">
            <a:avLst/>
          </a:prstGeom>
        </p:spPr>
        <p:txBody>
          <a:bodyPr wrap="square" lIns="0" tIns="0" rIns="0" bIns="0" rtlCol="0" anchor="t">
            <a:spAutoFit/>
          </a:bodyPr>
          <a:lstStyle/>
          <a:p>
            <a:pPr>
              <a:lnSpc>
                <a:spcPts val="5126"/>
              </a:lnSpc>
              <a:spcBef>
                <a:spcPct val="0"/>
              </a:spcBef>
            </a:pPr>
            <a:r>
              <a:rPr lang="en-US" sz="4000" spc="350">
                <a:solidFill>
                  <a:srgbClr val="000000"/>
                </a:solidFill>
                <a:latin typeface="Times New Roman"/>
                <a:ea typeface="Times New Roman"/>
                <a:cs typeface="Times New Roman"/>
                <a:sym typeface="Times New Roman"/>
              </a:rPr>
              <a:t>Kết quả của chiến dich Email Maketing</a:t>
            </a:r>
          </a:p>
        </p:txBody>
      </p:sp>
      <p:sp>
        <p:nvSpPr>
          <p:cNvPr id="5" name="Freeform 7">
            <a:extLst>
              <a:ext uri="{FF2B5EF4-FFF2-40B4-BE49-F238E27FC236}">
                <a16:creationId xmlns:a16="http://schemas.microsoft.com/office/drawing/2014/main" id="{16F300D5-4692-CE86-A2DB-601D9987E2D7}"/>
              </a:ext>
            </a:extLst>
          </p:cNvPr>
          <p:cNvSpPr/>
          <p:nvPr/>
        </p:nvSpPr>
        <p:spPr>
          <a:xfrm>
            <a:off x="1914144" y="2162376"/>
            <a:ext cx="12965036" cy="7734937"/>
          </a:xfrm>
          <a:custGeom>
            <a:avLst/>
            <a:gdLst/>
            <a:ahLst/>
            <a:cxnLst/>
            <a:rect l="l" t="t" r="r" b="b"/>
            <a:pathLst>
              <a:path w="12965036" h="7734937">
                <a:moveTo>
                  <a:pt x="0" y="0"/>
                </a:moveTo>
                <a:lnTo>
                  <a:pt x="12965036" y="0"/>
                </a:lnTo>
                <a:lnTo>
                  <a:pt x="12965036" y="7734938"/>
                </a:lnTo>
                <a:lnTo>
                  <a:pt x="0" y="7734938"/>
                </a:lnTo>
                <a:lnTo>
                  <a:pt x="0" y="0"/>
                </a:lnTo>
                <a:close/>
              </a:path>
            </a:pathLst>
          </a:custGeom>
          <a:blipFill>
            <a:blip r:embed="rId5"/>
            <a:stretch>
              <a:fillRect t="-1338" b="-1338"/>
            </a:stretch>
          </a:blipFill>
        </p:spPr>
        <p:txBody>
          <a:bodyPr/>
          <a:lstStyle/>
          <a:p>
            <a:endParaRPr lang="en-US"/>
          </a:p>
        </p:txBody>
      </p:sp>
    </p:spTree>
    <p:extLst>
      <p:ext uri="{BB962C8B-B14F-4D97-AF65-F5344CB8AC3E}">
        <p14:creationId xmlns:p14="http://schemas.microsoft.com/office/powerpoint/2010/main" val="344804827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D0BF-D890-6CFF-34F0-3904D23D38F5}"/>
            </a:ext>
          </a:extLst>
        </p:cNvPr>
        <p:cNvGrpSpPr/>
        <p:nvPr/>
      </p:nvGrpSpPr>
      <p:grpSpPr>
        <a:xfrm>
          <a:off x="0" y="0"/>
          <a:ext cx="0" cy="0"/>
          <a:chOff x="0" y="0"/>
          <a:chExt cx="0" cy="0"/>
        </a:xfrm>
      </p:grpSpPr>
      <p:sp>
        <p:nvSpPr>
          <p:cNvPr id="10" name="Freeform 36">
            <a:extLst>
              <a:ext uri="{FF2B5EF4-FFF2-40B4-BE49-F238E27FC236}">
                <a16:creationId xmlns:a16="http://schemas.microsoft.com/office/drawing/2014/main" id="{8767E592-B29B-7E74-7390-931EA9C23D06}"/>
              </a:ext>
            </a:extLst>
          </p:cNvPr>
          <p:cNvSpPr/>
          <p:nvPr/>
        </p:nvSpPr>
        <p:spPr>
          <a:xfrm>
            <a:off x="15964513" y="-2118558"/>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BD775C61-EC88-AA4F-70D9-59E989D61F5E}"/>
              </a:ext>
            </a:extLst>
          </p:cNvPr>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D61E037D-7D9B-91AF-19B6-621B5C4067FE}"/>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69719AC9-54A9-6AAB-6D20-007497884543}"/>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2" name="TextBox 10">
            <a:extLst>
              <a:ext uri="{FF2B5EF4-FFF2-40B4-BE49-F238E27FC236}">
                <a16:creationId xmlns:a16="http://schemas.microsoft.com/office/drawing/2014/main" id="{C2824D3F-1456-7346-13FD-15E4C1EE20D5}"/>
              </a:ext>
            </a:extLst>
          </p:cNvPr>
          <p:cNvSpPr txBox="1"/>
          <p:nvPr/>
        </p:nvSpPr>
        <p:spPr>
          <a:xfrm>
            <a:off x="1828800" y="640938"/>
            <a:ext cx="11049000" cy="554704"/>
          </a:xfrm>
          <a:prstGeom prst="rect">
            <a:avLst/>
          </a:prstGeom>
        </p:spPr>
        <p:txBody>
          <a:bodyPr wrap="square" lIns="0" tIns="0" rIns="0" bIns="0" rtlCol="0" anchor="t">
            <a:spAutoFit/>
          </a:bodyPr>
          <a:lstStyle/>
          <a:p>
            <a:pPr>
              <a:lnSpc>
                <a:spcPts val="4525"/>
              </a:lnSpc>
              <a:spcBef>
                <a:spcPct val="0"/>
              </a:spcBef>
            </a:pPr>
            <a:r>
              <a:rPr lang="en-US" sz="3600" b="1" spc="309" dirty="0">
                <a:solidFill>
                  <a:srgbClr val="000000"/>
                </a:solidFill>
                <a:latin typeface="+mj-lt"/>
                <a:ea typeface="Arimo"/>
                <a:cs typeface="Times New Roman" panose="02020603050405020304" pitchFamily="18" charset="0"/>
                <a:sym typeface="Arimo"/>
              </a:rPr>
              <a:t>3.2 Quy </a:t>
            </a:r>
            <a:r>
              <a:rPr lang="en-US" sz="3600" b="1" spc="309" dirty="0" err="1">
                <a:solidFill>
                  <a:srgbClr val="000000"/>
                </a:solidFill>
                <a:latin typeface="+mj-lt"/>
                <a:ea typeface="Arimo"/>
                <a:cs typeface="Times New Roman" panose="02020603050405020304" pitchFamily="18" charset="0"/>
                <a:sym typeface="Arimo"/>
              </a:rPr>
              <a:t>trình</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đánh</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giá</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chất</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lượng</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sản</a:t>
            </a:r>
            <a:r>
              <a:rPr lang="en-US" sz="3600" b="1" spc="309" dirty="0">
                <a:solidFill>
                  <a:srgbClr val="000000"/>
                </a:solidFill>
                <a:latin typeface="+mj-lt"/>
                <a:ea typeface="Arimo"/>
                <a:cs typeface="Times New Roman" panose="02020603050405020304" pitchFamily="18" charset="0"/>
                <a:sym typeface="Arimo"/>
              </a:rPr>
              <a:t> </a:t>
            </a:r>
            <a:r>
              <a:rPr lang="en-US" sz="3600" b="1" spc="309" dirty="0" err="1">
                <a:solidFill>
                  <a:srgbClr val="000000"/>
                </a:solidFill>
                <a:latin typeface="+mj-lt"/>
                <a:ea typeface="Arimo"/>
                <a:cs typeface="Times New Roman" panose="02020603050405020304" pitchFamily="18" charset="0"/>
                <a:sym typeface="Arimo"/>
              </a:rPr>
              <a:t>phẩm</a:t>
            </a:r>
            <a:endParaRPr lang="en-US" sz="3600" b="1" spc="309" dirty="0">
              <a:solidFill>
                <a:srgbClr val="000000"/>
              </a:solidFill>
              <a:latin typeface="+mj-lt"/>
              <a:ea typeface="Arimo"/>
              <a:cs typeface="Times New Roman" panose="02020603050405020304" pitchFamily="18" charset="0"/>
              <a:sym typeface="Arimo"/>
            </a:endParaRPr>
          </a:p>
        </p:txBody>
      </p:sp>
      <p:sp>
        <p:nvSpPr>
          <p:cNvPr id="4" name="Freeform 8">
            <a:extLst>
              <a:ext uri="{FF2B5EF4-FFF2-40B4-BE49-F238E27FC236}">
                <a16:creationId xmlns:a16="http://schemas.microsoft.com/office/drawing/2014/main" id="{EC6746C0-2199-495B-D17C-D246687264F2}"/>
              </a:ext>
            </a:extLst>
          </p:cNvPr>
          <p:cNvSpPr/>
          <p:nvPr/>
        </p:nvSpPr>
        <p:spPr>
          <a:xfrm>
            <a:off x="2326534" y="2029229"/>
            <a:ext cx="13637979" cy="6577203"/>
          </a:xfrm>
          <a:custGeom>
            <a:avLst/>
            <a:gdLst/>
            <a:ahLst/>
            <a:cxnLst/>
            <a:rect l="l" t="t" r="r" b="b"/>
            <a:pathLst>
              <a:path w="12690947" h="6357353">
                <a:moveTo>
                  <a:pt x="0" y="0"/>
                </a:moveTo>
                <a:lnTo>
                  <a:pt x="12690947" y="0"/>
                </a:lnTo>
                <a:lnTo>
                  <a:pt x="12690947" y="6357353"/>
                </a:lnTo>
                <a:lnTo>
                  <a:pt x="0" y="6357353"/>
                </a:lnTo>
                <a:lnTo>
                  <a:pt x="0" y="0"/>
                </a:lnTo>
                <a:close/>
              </a:path>
            </a:pathLst>
          </a:custGeom>
          <a:blipFill>
            <a:blip r:embed="rId5"/>
            <a:stretch>
              <a:fillRect t="-5194" b="-5194"/>
            </a:stretch>
          </a:blipFill>
        </p:spPr>
        <p:txBody>
          <a:bodyPr/>
          <a:lstStyle/>
          <a:p>
            <a:endParaRPr lang="en-US"/>
          </a:p>
        </p:txBody>
      </p:sp>
    </p:spTree>
    <p:extLst>
      <p:ext uri="{BB962C8B-B14F-4D97-AF65-F5344CB8AC3E}">
        <p14:creationId xmlns:p14="http://schemas.microsoft.com/office/powerpoint/2010/main" val="2104362926"/>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l="-48" r="-48"/>
            </a:stretch>
          </a:blipFill>
        </p:spPr>
        <p:txBody>
          <a:bodyPr/>
          <a:lstStyle/>
          <a:p>
            <a:endParaRPr lang="en-US"/>
          </a:p>
        </p:txBody>
      </p:sp>
      <p:sp>
        <p:nvSpPr>
          <p:cNvPr id="3" name="Freeform 3"/>
          <p:cNvSpPr/>
          <p:nvPr/>
        </p:nvSpPr>
        <p:spPr>
          <a:xfrm>
            <a:off x="6927575" y="7587964"/>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en-US"/>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6"/>
              <a:stretch>
                <a:fillRect l="-1710" r="-1710" b="3"/>
              </a:stretch>
            </a:blipFill>
          </p:spPr>
          <p:txBody>
            <a:bodyPr/>
            <a:lstStyle/>
            <a:p>
              <a:endParaRPr lang="en-US"/>
            </a:p>
          </p:txBody>
        </p:sp>
      </p:grpSp>
      <p:sp>
        <p:nvSpPr>
          <p:cNvPr id="6" name="Freeform 6"/>
          <p:cNvSpPr/>
          <p:nvPr/>
        </p:nvSpPr>
        <p:spPr>
          <a:xfrm flipH="1" flipV="1">
            <a:off x="-2059222" y="-798391"/>
            <a:ext cx="4118443" cy="3654183"/>
          </a:xfrm>
          <a:custGeom>
            <a:avLst/>
            <a:gdLst/>
            <a:ahLst/>
            <a:cxnLst/>
            <a:rect l="l" t="t" r="r" b="b"/>
            <a:pathLst>
              <a:path w="4118443" h="3654183">
                <a:moveTo>
                  <a:pt x="4118443" y="3654183"/>
                </a:moveTo>
                <a:lnTo>
                  <a:pt x="0" y="3654183"/>
                </a:lnTo>
                <a:lnTo>
                  <a:pt x="0" y="0"/>
                </a:lnTo>
                <a:lnTo>
                  <a:pt x="4118443" y="0"/>
                </a:lnTo>
                <a:lnTo>
                  <a:pt x="4118443" y="3654183"/>
                </a:lnTo>
                <a:close/>
              </a:path>
            </a:pathLst>
          </a:custGeom>
          <a:blipFill>
            <a:blip r:embed="rId7">
              <a:extLst>
                <a:ext uri="{96DAC541-7B7A-43D3-8B79-37D633B846F1}">
                  <asvg:svgBlip xmlns:asvg="http://schemas.microsoft.com/office/drawing/2016/SVG/main" r:embed="rId8"/>
                </a:ext>
              </a:extLst>
            </a:blip>
            <a:stretch>
              <a:fillRect t="-105" b="-105"/>
            </a:stretch>
          </a:blipFill>
        </p:spPr>
        <p:txBody>
          <a:bodyPr/>
          <a:lstStyle/>
          <a:p>
            <a:endParaRPr lang="en-US"/>
          </a:p>
        </p:txBody>
      </p:sp>
      <p:sp>
        <p:nvSpPr>
          <p:cNvPr id="7" name="Freeform 7"/>
          <p:cNvSpPr/>
          <p:nvPr/>
        </p:nvSpPr>
        <p:spPr>
          <a:xfrm>
            <a:off x="16228778" y="7732148"/>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t="-105" b="-105"/>
            </a:stretch>
          </a:blipFill>
        </p:spPr>
        <p:txBody>
          <a:bodyPr/>
          <a:lstStyle/>
          <a:p>
            <a:endParaRPr lang="en-US"/>
          </a:p>
        </p:txBody>
      </p:sp>
      <p:sp>
        <p:nvSpPr>
          <p:cNvPr id="8" name="Freeform 8"/>
          <p:cNvSpPr/>
          <p:nvPr/>
        </p:nvSpPr>
        <p:spPr>
          <a:xfrm>
            <a:off x="1379579" y="2361356"/>
            <a:ext cx="13636705" cy="6495532"/>
          </a:xfrm>
          <a:custGeom>
            <a:avLst/>
            <a:gdLst/>
            <a:ahLst/>
            <a:cxnLst/>
            <a:rect l="l" t="t" r="r" b="b"/>
            <a:pathLst>
              <a:path w="13636705" h="6495532">
                <a:moveTo>
                  <a:pt x="0" y="0"/>
                </a:moveTo>
                <a:lnTo>
                  <a:pt x="13636704" y="0"/>
                </a:lnTo>
                <a:lnTo>
                  <a:pt x="13636704" y="6495532"/>
                </a:lnTo>
                <a:lnTo>
                  <a:pt x="0" y="6495532"/>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1828800" y="723327"/>
            <a:ext cx="12123953"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3.3 </a:t>
            </a:r>
            <a:r>
              <a:rPr lang="en-US" sz="3600" b="1" spc="350" dirty="0" err="1">
                <a:solidFill>
                  <a:srgbClr val="000000"/>
                </a:solidFill>
                <a:latin typeface="+mj-lt"/>
                <a:ea typeface="Times New Roman"/>
                <a:cs typeface="Times New Roman"/>
                <a:sym typeface="Times New Roman"/>
              </a:rPr>
              <a:t>Mẫu</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phản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hồi</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chất</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lượng</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sản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phẩm</a:t>
            </a:r>
            <a:endParaRPr lang="en-US" sz="3600" b="1" spc="350" dirty="0">
              <a:solidFill>
                <a:srgbClr val="000000"/>
              </a:solidFill>
              <a:latin typeface="+mj-lt"/>
              <a:ea typeface="Times New Roman"/>
              <a:cs typeface="Times New Roman"/>
              <a:sym typeface="Times New Roman"/>
            </a:endParaRPr>
          </a:p>
        </p:txBody>
      </p:sp>
      <p:sp>
        <p:nvSpPr>
          <p:cNvPr id="10" name="TextBox 9">
            <a:extLst>
              <a:ext uri="{FF2B5EF4-FFF2-40B4-BE49-F238E27FC236}">
                <a16:creationId xmlns:a16="http://schemas.microsoft.com/office/drawing/2014/main" id="{EFADDD07-5B29-DE18-CD48-7F48017317B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533400" y="9153183"/>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537456" y="225102"/>
            <a:ext cx="1523998" cy="1313452"/>
            <a:chOff x="0" y="0"/>
            <a:chExt cx="2031997" cy="1751269"/>
          </a:xfrm>
        </p:grpSpPr>
        <p:sp>
          <p:nvSpPr>
            <p:cNvPr id="6" name="Freeform 6"/>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Freeform 7"/>
          <p:cNvSpPr/>
          <p:nvPr/>
        </p:nvSpPr>
        <p:spPr>
          <a:xfrm>
            <a:off x="1810260" y="2141603"/>
            <a:ext cx="13692372" cy="7274073"/>
          </a:xfrm>
          <a:custGeom>
            <a:avLst/>
            <a:gdLst/>
            <a:ahLst/>
            <a:cxnLst/>
            <a:rect l="l" t="t" r="r" b="b"/>
            <a:pathLst>
              <a:path w="13692372" h="7274073">
                <a:moveTo>
                  <a:pt x="0" y="0"/>
                </a:moveTo>
                <a:lnTo>
                  <a:pt x="13692372" y="0"/>
                </a:lnTo>
                <a:lnTo>
                  <a:pt x="13692372" y="7274073"/>
                </a:lnTo>
                <a:lnTo>
                  <a:pt x="0" y="7274073"/>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810260" y="681633"/>
            <a:ext cx="10957560"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3.3 </a:t>
            </a:r>
            <a:r>
              <a:rPr lang="en-US" sz="3600" b="1" spc="350" dirty="0" err="1">
                <a:solidFill>
                  <a:srgbClr val="000000"/>
                </a:solidFill>
                <a:latin typeface="+mj-lt"/>
                <a:ea typeface="Times New Roman"/>
                <a:cs typeface="Times New Roman"/>
                <a:sym typeface="Times New Roman"/>
              </a:rPr>
              <a:t>Mẫu</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phản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hồi</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chất</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lượng</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sản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phẩm</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A4944EAB-4A08-CB52-939D-4F9ABF47FA0E}"/>
              </a:ext>
            </a:extLst>
          </p:cNvPr>
          <p:cNvSpPr txBox="1"/>
          <p:nvPr/>
        </p:nvSpPr>
        <p:spPr>
          <a:xfrm>
            <a:off x="1810260" y="121415"/>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p:cNvSpPr txBox="1"/>
          <p:nvPr/>
        </p:nvSpPr>
        <p:spPr>
          <a:xfrm>
            <a:off x="1066800" y="697959"/>
            <a:ext cx="13506666" cy="625941"/>
          </a:xfrm>
          <a:prstGeom prst="rect">
            <a:avLst/>
          </a:prstGeom>
        </p:spPr>
        <p:txBody>
          <a:bodyPr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sp>
        <p:nvSpPr>
          <p:cNvPr id="8" name="TextBox 8"/>
          <p:cNvSpPr txBox="1"/>
          <p:nvPr/>
        </p:nvSpPr>
        <p:spPr>
          <a:xfrm>
            <a:off x="304800" y="1989758"/>
            <a:ext cx="8915400" cy="3214791"/>
          </a:xfrm>
          <a:prstGeom prst="rect">
            <a:avLst/>
          </a:prstGeom>
        </p:spPr>
        <p:txBody>
          <a:bodyPr lIns="0" tIns="0" rIns="0" bIns="0" rtlCol="0" anchor="t">
            <a:spAutoFit/>
          </a:bodyPr>
          <a:lstStyle/>
          <a:p>
            <a:pPr algn="l">
              <a:lnSpc>
                <a:spcPts val="5126"/>
              </a:lnSpc>
              <a:spcBef>
                <a:spcPct val="0"/>
              </a:spcBef>
            </a:pPr>
            <a:r>
              <a:rPr lang="en-US" sz="3600" spc="350" dirty="0">
                <a:solidFill>
                  <a:srgbClr val="000000"/>
                </a:solidFill>
                <a:latin typeface="+mj-lt"/>
                <a:ea typeface="Times New Roman"/>
                <a:cs typeface="Times New Roman"/>
                <a:sym typeface="Times New Roman"/>
              </a:rPr>
              <a:t>Trong</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ERPNext</a:t>
            </a:r>
            <a:r>
              <a:rPr lang="en-US" sz="3600"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quy</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nhập</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r>
              <a:rPr lang="en-US" sz="3600" b="1"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được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thực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hiện</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theo</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các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bước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sau</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từ</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việc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tạo</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đơn</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mua</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hàng</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đến</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khi</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hàng</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hóa</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được</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nhận</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và</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thanh</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toán</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cho</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nhà</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cung</a:t>
            </a:r>
            <a:r>
              <a:rPr lang="en-US" sz="3600" spc="350" dirty="0">
                <a:solidFill>
                  <a:srgbClr val="000000"/>
                </a:solidFill>
                <a:latin typeface="+mj-lt"/>
                <a:ea typeface="Times New Roman"/>
                <a:cs typeface="Times New Roman"/>
                <a:sym typeface="Times New Roman"/>
              </a:rPr>
              <a:t> </a:t>
            </a:r>
            <a:r>
              <a:rPr lang="en-US" sz="3600" spc="350" dirty="0" err="1">
                <a:solidFill>
                  <a:srgbClr val="000000"/>
                </a:solidFill>
                <a:latin typeface="+mj-lt"/>
                <a:ea typeface="Times New Roman"/>
                <a:cs typeface="Times New Roman"/>
                <a:sym typeface="Times New Roman"/>
              </a:rPr>
              <a:t>cấp</a:t>
            </a:r>
            <a:endParaRPr lang="en-US" sz="3600"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61618DFE-7058-23A5-9AB0-718CF6C1D7B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4" name="Picture 13">
            <a:extLst>
              <a:ext uri="{FF2B5EF4-FFF2-40B4-BE49-F238E27FC236}">
                <a16:creationId xmlns:a16="http://schemas.microsoft.com/office/drawing/2014/main" id="{C7A4ED09-E184-E907-085C-175B0067740C}"/>
              </a:ext>
            </a:extLst>
          </p:cNvPr>
          <p:cNvPicPr>
            <a:picLocks noChangeAspect="1"/>
          </p:cNvPicPr>
          <p:nvPr/>
        </p:nvPicPr>
        <p:blipFill>
          <a:blip r:embed="rId5"/>
          <a:stretch>
            <a:fillRect/>
          </a:stretch>
        </p:blipFill>
        <p:spPr>
          <a:xfrm>
            <a:off x="318946" y="6014492"/>
            <a:ext cx="17802508" cy="2170611"/>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DCA5CAA9-64F4-CE83-1903-FE33A04A01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BD929B-BE1E-7C11-79B2-CABB676EE995}"/>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85A8D215-FF4E-ECB5-5B5B-BD5818FA7DD4}"/>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28260A1-F069-2E15-D277-6AA2C50CBCC9}"/>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3174F0CE-915B-0123-C9D6-8DA9DD2A7041}"/>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A584ECCF-E0E3-0C60-910D-B87A78D57C18}"/>
              </a:ext>
            </a:extLst>
          </p:cNvPr>
          <p:cNvSpPr txBox="1"/>
          <p:nvPr/>
        </p:nvSpPr>
        <p:spPr>
          <a:xfrm>
            <a:off x="1066800" y="697959"/>
            <a:ext cx="13506666" cy="625941"/>
          </a:xfrm>
          <a:prstGeom prst="rect">
            <a:avLst/>
          </a:prstGeom>
        </p:spPr>
        <p:txBody>
          <a:bodyPr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sp>
        <p:nvSpPr>
          <p:cNvPr id="9" name="TextBox 8">
            <a:extLst>
              <a:ext uri="{FF2B5EF4-FFF2-40B4-BE49-F238E27FC236}">
                <a16:creationId xmlns:a16="http://schemas.microsoft.com/office/drawing/2014/main" id="{5B2D521B-E6FA-F23D-7809-AE2B69DBA8BA}"/>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0" name="Picture 9">
            <a:extLst>
              <a:ext uri="{FF2B5EF4-FFF2-40B4-BE49-F238E27FC236}">
                <a16:creationId xmlns:a16="http://schemas.microsoft.com/office/drawing/2014/main" id="{D11CA5EA-EA21-18DE-E03D-E2E0A9E0D59A}"/>
              </a:ext>
            </a:extLst>
          </p:cNvPr>
          <p:cNvPicPr>
            <a:picLocks noChangeAspect="1"/>
          </p:cNvPicPr>
          <p:nvPr/>
        </p:nvPicPr>
        <p:blipFill>
          <a:blip r:embed="rId5"/>
          <a:stretch>
            <a:fillRect/>
          </a:stretch>
        </p:blipFill>
        <p:spPr>
          <a:xfrm>
            <a:off x="1196376" y="1787210"/>
            <a:ext cx="15895247" cy="7429604"/>
          </a:xfrm>
          <a:prstGeom prst="rect">
            <a:avLst/>
          </a:prstGeom>
        </p:spPr>
      </p:pic>
    </p:spTree>
    <p:extLst>
      <p:ext uri="{BB962C8B-B14F-4D97-AF65-F5344CB8AC3E}">
        <p14:creationId xmlns:p14="http://schemas.microsoft.com/office/powerpoint/2010/main" val="187620104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14" name="TextBox 14"/>
          <p:cNvSpPr txBox="1"/>
          <p:nvPr/>
        </p:nvSpPr>
        <p:spPr>
          <a:xfrm>
            <a:off x="1126432" y="2986965"/>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01</a:t>
            </a:r>
          </a:p>
        </p:txBody>
      </p:sp>
      <p:sp>
        <p:nvSpPr>
          <p:cNvPr id="15" name="TextBox 15"/>
          <p:cNvSpPr txBox="1"/>
          <p:nvPr/>
        </p:nvSpPr>
        <p:spPr>
          <a:xfrm>
            <a:off x="1126432" y="3784084"/>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02</a:t>
            </a:r>
          </a:p>
        </p:txBody>
      </p:sp>
      <p:sp>
        <p:nvSpPr>
          <p:cNvPr id="16" name="TextBox 16"/>
          <p:cNvSpPr txBox="1"/>
          <p:nvPr/>
        </p:nvSpPr>
        <p:spPr>
          <a:xfrm>
            <a:off x="1126432" y="4665241"/>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03</a:t>
            </a:r>
          </a:p>
        </p:txBody>
      </p:sp>
      <p:sp>
        <p:nvSpPr>
          <p:cNvPr id="17" name="TextBox 17"/>
          <p:cNvSpPr txBox="1"/>
          <p:nvPr/>
        </p:nvSpPr>
        <p:spPr>
          <a:xfrm>
            <a:off x="1126432" y="5462360"/>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04</a:t>
            </a:r>
          </a:p>
        </p:txBody>
      </p:sp>
      <p:sp>
        <p:nvSpPr>
          <p:cNvPr id="18" name="TextBox 18"/>
          <p:cNvSpPr txBox="1"/>
          <p:nvPr/>
        </p:nvSpPr>
        <p:spPr>
          <a:xfrm>
            <a:off x="1146033" y="6254737"/>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05</a:t>
            </a:r>
          </a:p>
        </p:txBody>
      </p:sp>
      <p:sp>
        <p:nvSpPr>
          <p:cNvPr id="19" name="TextBox 19"/>
          <p:cNvSpPr txBox="1"/>
          <p:nvPr/>
        </p:nvSpPr>
        <p:spPr>
          <a:xfrm>
            <a:off x="1146033" y="7085701"/>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06</a:t>
            </a:r>
          </a:p>
        </p:txBody>
      </p:sp>
      <p:sp>
        <p:nvSpPr>
          <p:cNvPr id="20" name="TextBox 20"/>
          <p:cNvSpPr txBox="1"/>
          <p:nvPr/>
        </p:nvSpPr>
        <p:spPr>
          <a:xfrm>
            <a:off x="1146033" y="7935994"/>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Times New Roman" panose="02020603050405020304" pitchFamily="18" charset="0"/>
                <a:ea typeface="Codec Pro ExtraBold"/>
                <a:cs typeface="Times New Roman" panose="02020603050405020304" pitchFamily="18" charset="0"/>
                <a:sym typeface="Codec Pro ExtraBold"/>
              </a:rPr>
              <a:t>07</a:t>
            </a:r>
          </a:p>
        </p:txBody>
      </p:sp>
      <p:sp>
        <p:nvSpPr>
          <p:cNvPr id="31" name="Freeform: Shape 30">
            <a:extLst>
              <a:ext uri="{FF2B5EF4-FFF2-40B4-BE49-F238E27FC236}">
                <a16:creationId xmlns:a16="http://schemas.microsoft.com/office/drawing/2014/main" id="{DAC85CC6-6B6D-64C4-2406-B64B304414B8}"/>
              </a:ext>
            </a:extLst>
          </p:cNvPr>
          <p:cNvSpPr/>
          <p:nvPr/>
        </p:nvSpPr>
        <p:spPr>
          <a:xfrm>
            <a:off x="9802040" y="1578460"/>
            <a:ext cx="8485960" cy="7130079"/>
          </a:xfrm>
          <a:custGeom>
            <a:avLst/>
            <a:gdLst>
              <a:gd name="connsiteX0" fmla="*/ 3133834 w 6864627"/>
              <a:gd name="connsiteY0" fmla="*/ 0 h 6267668"/>
              <a:gd name="connsiteX1" fmla="*/ 6864627 w 6864627"/>
              <a:gd name="connsiteY1" fmla="*/ 0 h 6267668"/>
              <a:gd name="connsiteX2" fmla="*/ 6864627 w 6864627"/>
              <a:gd name="connsiteY2" fmla="*/ 6267668 h 6267668"/>
              <a:gd name="connsiteX3" fmla="*/ 3133834 w 6864627"/>
              <a:gd name="connsiteY3" fmla="*/ 6267668 h 6267668"/>
              <a:gd name="connsiteX4" fmla="*/ 0 w 6864627"/>
              <a:gd name="connsiteY4" fmla="*/ 3133834 h 6267668"/>
              <a:gd name="connsiteX5" fmla="*/ 3133834 w 6864627"/>
              <a:gd name="connsiteY5" fmla="*/ 0 h 62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4627" h="6267668">
                <a:moveTo>
                  <a:pt x="3133834" y="0"/>
                </a:moveTo>
                <a:lnTo>
                  <a:pt x="6864627" y="0"/>
                </a:lnTo>
                <a:lnTo>
                  <a:pt x="6864627" y="6267668"/>
                </a:lnTo>
                <a:lnTo>
                  <a:pt x="3133834" y="6267668"/>
                </a:lnTo>
                <a:cubicBezTo>
                  <a:pt x="1403065" y="6267668"/>
                  <a:pt x="0" y="4864603"/>
                  <a:pt x="0" y="3133834"/>
                </a:cubicBezTo>
                <a:cubicBezTo>
                  <a:pt x="0" y="1403065"/>
                  <a:pt x="1403065" y="0"/>
                  <a:pt x="3133834" y="0"/>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TextBox 25">
            <a:extLst>
              <a:ext uri="{FF2B5EF4-FFF2-40B4-BE49-F238E27FC236}">
                <a16:creationId xmlns:a16="http://schemas.microsoft.com/office/drawing/2014/main" id="{4051C791-E968-654F-C975-2584317DC9F4}"/>
              </a:ext>
            </a:extLst>
          </p:cNvPr>
          <p:cNvSpPr txBox="1"/>
          <p:nvPr/>
        </p:nvSpPr>
        <p:spPr>
          <a:xfrm>
            <a:off x="4188373" y="5242757"/>
            <a:ext cx="184731" cy="369332"/>
          </a:xfrm>
          <a:prstGeom prst="rect">
            <a:avLst/>
          </a:prstGeom>
          <a:noFill/>
        </p:spPr>
        <p:txBody>
          <a:bodyPr wrap="none" rtlCol="0">
            <a:spAutoFit/>
          </a:bodyPr>
          <a:lstStyle/>
          <a:p>
            <a:endParaRPr lang="en-US"/>
          </a:p>
        </p:txBody>
      </p:sp>
      <p:sp>
        <p:nvSpPr>
          <p:cNvPr id="51" name="Freeform: Shape 50">
            <a:extLst>
              <a:ext uri="{FF2B5EF4-FFF2-40B4-BE49-F238E27FC236}">
                <a16:creationId xmlns:a16="http://schemas.microsoft.com/office/drawing/2014/main" id="{184ADC9B-4D08-1B80-13CA-081D659EEF4B}"/>
              </a:ext>
            </a:extLst>
          </p:cNvPr>
          <p:cNvSpPr/>
          <p:nvPr/>
        </p:nvSpPr>
        <p:spPr>
          <a:xfrm>
            <a:off x="9296427" y="1176793"/>
            <a:ext cx="9497186" cy="8005308"/>
          </a:xfrm>
          <a:custGeom>
            <a:avLst/>
            <a:gdLst>
              <a:gd name="connsiteX0" fmla="*/ 3133834 w 6864627"/>
              <a:gd name="connsiteY0" fmla="*/ 0 h 6267668"/>
              <a:gd name="connsiteX1" fmla="*/ 6864627 w 6864627"/>
              <a:gd name="connsiteY1" fmla="*/ 0 h 6267668"/>
              <a:gd name="connsiteX2" fmla="*/ 6864627 w 6864627"/>
              <a:gd name="connsiteY2" fmla="*/ 6267668 h 6267668"/>
              <a:gd name="connsiteX3" fmla="*/ 3133834 w 6864627"/>
              <a:gd name="connsiteY3" fmla="*/ 6267668 h 6267668"/>
              <a:gd name="connsiteX4" fmla="*/ 0 w 6864627"/>
              <a:gd name="connsiteY4" fmla="*/ 3133834 h 6267668"/>
              <a:gd name="connsiteX5" fmla="*/ 3133834 w 6864627"/>
              <a:gd name="connsiteY5" fmla="*/ 0 h 62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4627" h="6267668">
                <a:moveTo>
                  <a:pt x="3133834" y="0"/>
                </a:moveTo>
                <a:lnTo>
                  <a:pt x="6864627" y="0"/>
                </a:lnTo>
                <a:lnTo>
                  <a:pt x="6864627" y="6267668"/>
                </a:lnTo>
                <a:lnTo>
                  <a:pt x="3133834" y="6267668"/>
                </a:lnTo>
                <a:cubicBezTo>
                  <a:pt x="1403065" y="6267668"/>
                  <a:pt x="0" y="4864603"/>
                  <a:pt x="0" y="3133834"/>
                </a:cubicBezTo>
                <a:cubicBezTo>
                  <a:pt x="0" y="1403065"/>
                  <a:pt x="1403065" y="0"/>
                  <a:pt x="3133834" y="0"/>
                </a:cubicBezTo>
                <a:close/>
              </a:path>
            </a:pathLst>
          </a:cu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017E1403-829A-C9CE-F005-666436F07BD8}"/>
              </a:ext>
            </a:extLst>
          </p:cNvPr>
          <p:cNvSpPr txBox="1"/>
          <p:nvPr/>
        </p:nvSpPr>
        <p:spPr>
          <a:xfrm>
            <a:off x="11782831" y="3902174"/>
            <a:ext cx="5359136" cy="2554545"/>
          </a:xfrm>
          <a:prstGeom prst="rect">
            <a:avLst/>
          </a:prstGeom>
          <a:noFill/>
        </p:spPr>
        <p:txBody>
          <a:bodyPr wrap="square" rtlCol="0">
            <a:spAutoFit/>
          </a:bodyPr>
          <a:lstStyle/>
          <a:p>
            <a:r>
              <a:rPr lang="en-US" sz="8000" b="1">
                <a:solidFill>
                  <a:schemeClr val="bg1"/>
                </a:solidFill>
                <a:latin typeface="Aptos Black" panose="020B0004020202020204" pitchFamily="34" charset="0"/>
                <a:cs typeface="Times New Roman" panose="02020603050405020304" pitchFamily="18" charset="0"/>
              </a:rPr>
              <a:t>NỘI DUNG </a:t>
            </a:r>
          </a:p>
          <a:p>
            <a:r>
              <a:rPr lang="en-US" sz="8000" b="1">
                <a:solidFill>
                  <a:schemeClr val="bg1"/>
                </a:solidFill>
                <a:latin typeface="Aptos Black" panose="020B0004020202020204" pitchFamily="34" charset="0"/>
                <a:cs typeface="Times New Roman" panose="02020603050405020304" pitchFamily="18" charset="0"/>
              </a:rPr>
              <a:t>CHÍNH</a:t>
            </a:r>
          </a:p>
        </p:txBody>
      </p:sp>
      <p:sp>
        <p:nvSpPr>
          <p:cNvPr id="52" name="Oval 51">
            <a:extLst>
              <a:ext uri="{FF2B5EF4-FFF2-40B4-BE49-F238E27FC236}">
                <a16:creationId xmlns:a16="http://schemas.microsoft.com/office/drawing/2014/main" id="{5E8FAEF6-3E47-75C4-5C47-51C2577520F1}"/>
              </a:ext>
            </a:extLst>
          </p:cNvPr>
          <p:cNvSpPr/>
          <p:nvPr/>
        </p:nvSpPr>
        <p:spPr>
          <a:xfrm>
            <a:off x="11665066" y="1169062"/>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I</a:t>
            </a:r>
          </a:p>
        </p:txBody>
      </p:sp>
      <p:sp>
        <p:nvSpPr>
          <p:cNvPr id="8" name="Oval 7">
            <a:extLst>
              <a:ext uri="{FF2B5EF4-FFF2-40B4-BE49-F238E27FC236}">
                <a16:creationId xmlns:a16="http://schemas.microsoft.com/office/drawing/2014/main" id="{3DA02C0E-073E-6D24-B83D-C23AEACF433F}"/>
              </a:ext>
            </a:extLst>
          </p:cNvPr>
          <p:cNvSpPr/>
          <p:nvPr/>
        </p:nvSpPr>
        <p:spPr>
          <a:xfrm>
            <a:off x="11782831" y="8303130"/>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VII</a:t>
            </a:r>
          </a:p>
        </p:txBody>
      </p:sp>
      <p:sp>
        <p:nvSpPr>
          <p:cNvPr id="9" name="Oval 8">
            <a:extLst>
              <a:ext uri="{FF2B5EF4-FFF2-40B4-BE49-F238E27FC236}">
                <a16:creationId xmlns:a16="http://schemas.microsoft.com/office/drawing/2014/main" id="{8A83EB7C-CF72-46E9-CE80-2B90B582A8F4}"/>
              </a:ext>
            </a:extLst>
          </p:cNvPr>
          <p:cNvSpPr/>
          <p:nvPr/>
        </p:nvSpPr>
        <p:spPr>
          <a:xfrm>
            <a:off x="9076154" y="4517164"/>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IV</a:t>
            </a:r>
          </a:p>
        </p:txBody>
      </p:sp>
      <p:sp>
        <p:nvSpPr>
          <p:cNvPr id="10" name="Oval 9">
            <a:extLst>
              <a:ext uri="{FF2B5EF4-FFF2-40B4-BE49-F238E27FC236}">
                <a16:creationId xmlns:a16="http://schemas.microsoft.com/office/drawing/2014/main" id="{69540059-1535-4F73-A17D-BEA2E3D09458}"/>
              </a:ext>
            </a:extLst>
          </p:cNvPr>
          <p:cNvSpPr/>
          <p:nvPr/>
        </p:nvSpPr>
        <p:spPr>
          <a:xfrm>
            <a:off x="10414474" y="1824070"/>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II</a:t>
            </a:r>
          </a:p>
        </p:txBody>
      </p:sp>
      <p:sp>
        <p:nvSpPr>
          <p:cNvPr id="11" name="Oval 10">
            <a:extLst>
              <a:ext uri="{FF2B5EF4-FFF2-40B4-BE49-F238E27FC236}">
                <a16:creationId xmlns:a16="http://schemas.microsoft.com/office/drawing/2014/main" id="{044899BA-8245-704F-43FD-35EC6F979D0E}"/>
              </a:ext>
            </a:extLst>
          </p:cNvPr>
          <p:cNvSpPr/>
          <p:nvPr/>
        </p:nvSpPr>
        <p:spPr>
          <a:xfrm>
            <a:off x="9469437" y="3022274"/>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III</a:t>
            </a:r>
          </a:p>
        </p:txBody>
      </p:sp>
      <p:sp>
        <p:nvSpPr>
          <p:cNvPr id="13" name="Oval 12">
            <a:extLst>
              <a:ext uri="{FF2B5EF4-FFF2-40B4-BE49-F238E27FC236}">
                <a16:creationId xmlns:a16="http://schemas.microsoft.com/office/drawing/2014/main" id="{D413995B-B30B-839F-7F3E-E243F1A33197}"/>
              </a:ext>
            </a:extLst>
          </p:cNvPr>
          <p:cNvSpPr/>
          <p:nvPr/>
        </p:nvSpPr>
        <p:spPr>
          <a:xfrm>
            <a:off x="9469436" y="6053248"/>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V</a:t>
            </a:r>
          </a:p>
        </p:txBody>
      </p:sp>
      <p:sp>
        <p:nvSpPr>
          <p:cNvPr id="24" name="Oval 23">
            <a:extLst>
              <a:ext uri="{FF2B5EF4-FFF2-40B4-BE49-F238E27FC236}">
                <a16:creationId xmlns:a16="http://schemas.microsoft.com/office/drawing/2014/main" id="{4EBB5A89-DF13-41EC-79FA-AA61028A0A93}"/>
              </a:ext>
            </a:extLst>
          </p:cNvPr>
          <p:cNvSpPr/>
          <p:nvPr/>
        </p:nvSpPr>
        <p:spPr>
          <a:xfrm>
            <a:off x="10402173" y="7428668"/>
            <a:ext cx="932737" cy="954606"/>
          </a:xfrm>
          <a:prstGeom prst="ellipse">
            <a:avLst/>
          </a:prstGeom>
          <a:solidFill>
            <a:schemeClr val="bg1"/>
          </a:solidFill>
          <a:ln>
            <a:noFill/>
          </a:ln>
          <a:effectLst>
            <a:glow rad="101600">
              <a:srgbClr val="00B050">
                <a:alpha val="40000"/>
              </a:srgbClr>
            </a:glow>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VI</a:t>
            </a:r>
          </a:p>
        </p:txBody>
      </p:sp>
      <p:sp>
        <p:nvSpPr>
          <p:cNvPr id="25" name="Rectangle: Rounded Corners 24">
            <a:extLst>
              <a:ext uri="{FF2B5EF4-FFF2-40B4-BE49-F238E27FC236}">
                <a16:creationId xmlns:a16="http://schemas.microsoft.com/office/drawing/2014/main" id="{B16B5B20-1C4B-D7C0-1DD7-658216AE787D}"/>
              </a:ext>
            </a:extLst>
          </p:cNvPr>
          <p:cNvSpPr/>
          <p:nvPr/>
        </p:nvSpPr>
        <p:spPr>
          <a:xfrm>
            <a:off x="4646313" y="672865"/>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Bối</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a:t>
            </a: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cảnh</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a:t>
            </a: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và</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a:t>
            </a: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vấn</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a:t>
            </a: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đề</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a:t>
            </a:r>
            <a:r>
              <a:rPr lang="en-US" sz="3200" spc="247" dirty="0" err="1">
                <a:solidFill>
                  <a:srgbClr val="231F20"/>
                </a:solidFill>
                <a:latin typeface="Times New Roman" panose="02020603050405020304" pitchFamily="18" charset="0"/>
                <a:ea typeface="Open Sauce"/>
                <a:cs typeface="Times New Roman" panose="02020603050405020304" pitchFamily="18" charset="0"/>
                <a:sym typeface="Open Sauce"/>
              </a:rPr>
              <a:t>hiện</a:t>
            </a:r>
            <a:r>
              <a:rPr lang="en-US" sz="3200" spc="247" dirty="0">
                <a:solidFill>
                  <a:srgbClr val="231F20"/>
                </a:solidFill>
                <a:latin typeface="Times New Roman" panose="02020603050405020304" pitchFamily="18" charset="0"/>
                <a:ea typeface="Open Sauce"/>
                <a:cs typeface="Times New Roman" panose="02020603050405020304" pitchFamily="18" charset="0"/>
                <a:sym typeface="Open Sauce"/>
              </a:rPr>
              <a:t> nay</a:t>
            </a:r>
          </a:p>
        </p:txBody>
      </p:sp>
      <p:sp>
        <p:nvSpPr>
          <p:cNvPr id="30" name="Rectangle: Rounded Corners 29">
            <a:extLst>
              <a:ext uri="{FF2B5EF4-FFF2-40B4-BE49-F238E27FC236}">
                <a16:creationId xmlns:a16="http://schemas.microsoft.com/office/drawing/2014/main" id="{4B78EEAD-3EF8-B910-E9C4-59F28A8DD46D}"/>
              </a:ext>
            </a:extLst>
          </p:cNvPr>
          <p:cNvSpPr/>
          <p:nvPr/>
        </p:nvSpPr>
        <p:spPr>
          <a:xfrm>
            <a:off x="3946832" y="1824070"/>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ts val="3483"/>
              </a:lnSpc>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Tóm tắt đề tài và hướng giải quyết</a:t>
            </a:r>
          </a:p>
        </p:txBody>
      </p:sp>
      <p:sp>
        <p:nvSpPr>
          <p:cNvPr id="33" name="Rectangle: Rounded Corners 32">
            <a:extLst>
              <a:ext uri="{FF2B5EF4-FFF2-40B4-BE49-F238E27FC236}">
                <a16:creationId xmlns:a16="http://schemas.microsoft.com/office/drawing/2014/main" id="{959E9094-994F-C4DD-5E2E-C7AB447FF392}"/>
              </a:ext>
            </a:extLst>
          </p:cNvPr>
          <p:cNvSpPr/>
          <p:nvPr/>
        </p:nvSpPr>
        <p:spPr>
          <a:xfrm>
            <a:off x="2434838" y="3030521"/>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ts val="3483"/>
              </a:lnSpc>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Mục tiêu chính</a:t>
            </a:r>
          </a:p>
        </p:txBody>
      </p:sp>
      <p:sp>
        <p:nvSpPr>
          <p:cNvPr id="34" name="Rectangle: Rounded Corners 33">
            <a:extLst>
              <a:ext uri="{FF2B5EF4-FFF2-40B4-BE49-F238E27FC236}">
                <a16:creationId xmlns:a16="http://schemas.microsoft.com/office/drawing/2014/main" id="{23DC2280-9557-8391-19B7-59A90FABA969}"/>
              </a:ext>
            </a:extLst>
          </p:cNvPr>
          <p:cNvSpPr/>
          <p:nvPr/>
        </p:nvSpPr>
        <p:spPr>
          <a:xfrm>
            <a:off x="1413800" y="4525068"/>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ctr">
              <a:lnSpc>
                <a:spcPts val="3483"/>
              </a:lnSpc>
              <a:spcBef>
                <a:spcPct val="0"/>
              </a:spcBef>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Phân chia công việc</a:t>
            </a:r>
          </a:p>
        </p:txBody>
      </p:sp>
      <p:sp>
        <p:nvSpPr>
          <p:cNvPr id="35" name="Rectangle: Rounded Corners 34">
            <a:extLst>
              <a:ext uri="{FF2B5EF4-FFF2-40B4-BE49-F238E27FC236}">
                <a16:creationId xmlns:a16="http://schemas.microsoft.com/office/drawing/2014/main" id="{CC4977F2-EAFA-426D-B874-95FB333AC8AB}"/>
              </a:ext>
            </a:extLst>
          </p:cNvPr>
          <p:cNvSpPr/>
          <p:nvPr/>
        </p:nvSpPr>
        <p:spPr>
          <a:xfrm>
            <a:off x="2434838" y="6039338"/>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ctr">
              <a:lnSpc>
                <a:spcPts val="3483"/>
              </a:lnSpc>
              <a:spcBef>
                <a:spcPct val="0"/>
              </a:spcBef>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Quy trình và các chức năng của hệ thống</a:t>
            </a:r>
          </a:p>
        </p:txBody>
      </p:sp>
      <p:sp>
        <p:nvSpPr>
          <p:cNvPr id="36" name="Rectangle: Rounded Corners 35">
            <a:extLst>
              <a:ext uri="{FF2B5EF4-FFF2-40B4-BE49-F238E27FC236}">
                <a16:creationId xmlns:a16="http://schemas.microsoft.com/office/drawing/2014/main" id="{9BC6E835-912F-FC0D-D38F-0CA98A2FED67}"/>
              </a:ext>
            </a:extLst>
          </p:cNvPr>
          <p:cNvSpPr/>
          <p:nvPr/>
        </p:nvSpPr>
        <p:spPr>
          <a:xfrm>
            <a:off x="3946832" y="7471247"/>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ctr">
              <a:lnSpc>
                <a:spcPts val="3483"/>
              </a:lnSpc>
              <a:spcBef>
                <a:spcPct val="0"/>
              </a:spcBef>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Công nghệ sử dụng trong dự án</a:t>
            </a:r>
          </a:p>
        </p:txBody>
      </p:sp>
      <p:sp>
        <p:nvSpPr>
          <p:cNvPr id="37" name="Rectangle: Rounded Corners 36">
            <a:extLst>
              <a:ext uri="{FF2B5EF4-FFF2-40B4-BE49-F238E27FC236}">
                <a16:creationId xmlns:a16="http://schemas.microsoft.com/office/drawing/2014/main" id="{F3B5E8B9-E177-B245-43CD-6892AFDD570A}"/>
              </a:ext>
            </a:extLst>
          </p:cNvPr>
          <p:cNvSpPr/>
          <p:nvPr/>
        </p:nvSpPr>
        <p:spPr>
          <a:xfrm>
            <a:off x="4668436" y="8676554"/>
            <a:ext cx="4800600" cy="95460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marL="0" lvl="0" indent="0" algn="ctr">
              <a:lnSpc>
                <a:spcPts val="3483"/>
              </a:lnSpc>
              <a:spcBef>
                <a:spcPct val="0"/>
              </a:spcBef>
            </a:pPr>
            <a:r>
              <a:rPr lang="en-US" sz="3200" spc="247">
                <a:solidFill>
                  <a:srgbClr val="231F20"/>
                </a:solidFill>
                <a:latin typeface="Times New Roman" panose="02020603050405020304" pitchFamily="18" charset="0"/>
                <a:ea typeface="Open Sauce"/>
                <a:cs typeface="Times New Roman" panose="02020603050405020304" pitchFamily="18" charset="0"/>
                <a:sym typeface="Open Sauce"/>
              </a:rPr>
              <a:t>Tài liệu tham khảo </a:t>
            </a:r>
          </a:p>
        </p:txBody>
      </p:sp>
      <p:cxnSp>
        <p:nvCxnSpPr>
          <p:cNvPr id="39" name="Straight Connector 38">
            <a:extLst>
              <a:ext uri="{FF2B5EF4-FFF2-40B4-BE49-F238E27FC236}">
                <a16:creationId xmlns:a16="http://schemas.microsoft.com/office/drawing/2014/main" id="{A1C6EC68-02EB-DE4A-4318-7A6E96A66104}"/>
              </a:ext>
            </a:extLst>
          </p:cNvPr>
          <p:cNvCxnSpPr>
            <a:cxnSpLocks/>
            <a:stCxn id="25" idx="3"/>
            <a:endCxn id="52" idx="0"/>
          </p:cNvCxnSpPr>
          <p:nvPr/>
        </p:nvCxnSpPr>
        <p:spPr>
          <a:xfrm>
            <a:off x="9446913" y="1150168"/>
            <a:ext cx="2684522" cy="1889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50E90E-89B0-13BE-7281-3E5FE9C3D808}"/>
              </a:ext>
            </a:extLst>
          </p:cNvPr>
          <p:cNvCxnSpPr>
            <a:stCxn id="30" idx="3"/>
            <a:endCxn id="10" idx="2"/>
          </p:cNvCxnSpPr>
          <p:nvPr/>
        </p:nvCxnSpPr>
        <p:spPr>
          <a:xfrm>
            <a:off x="8747432" y="2301373"/>
            <a:ext cx="166704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57AA55-D28E-D83E-66F2-09B292F8F9BE}"/>
              </a:ext>
            </a:extLst>
          </p:cNvPr>
          <p:cNvCxnSpPr>
            <a:cxnSpLocks/>
            <a:stCxn id="33" idx="3"/>
            <a:endCxn id="11" idx="2"/>
          </p:cNvCxnSpPr>
          <p:nvPr/>
        </p:nvCxnSpPr>
        <p:spPr>
          <a:xfrm flipV="1">
            <a:off x="7235438" y="3499577"/>
            <a:ext cx="2233999" cy="824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5F4B54C-5502-A5A4-1151-F02E33519B68}"/>
              </a:ext>
            </a:extLst>
          </p:cNvPr>
          <p:cNvCxnSpPr>
            <a:stCxn id="34" idx="3"/>
            <a:endCxn id="9" idx="2"/>
          </p:cNvCxnSpPr>
          <p:nvPr/>
        </p:nvCxnSpPr>
        <p:spPr>
          <a:xfrm flipV="1">
            <a:off x="6214400" y="4994467"/>
            <a:ext cx="2861754" cy="79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2B0B67-1F36-EA06-0693-DAE57FE631E4}"/>
              </a:ext>
            </a:extLst>
          </p:cNvPr>
          <p:cNvCxnSpPr>
            <a:stCxn id="35" idx="3"/>
            <a:endCxn id="13" idx="2"/>
          </p:cNvCxnSpPr>
          <p:nvPr/>
        </p:nvCxnSpPr>
        <p:spPr>
          <a:xfrm>
            <a:off x="7235438" y="6516641"/>
            <a:ext cx="2233998" cy="139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577C7-3620-786A-167C-38739C19F9C1}"/>
              </a:ext>
            </a:extLst>
          </p:cNvPr>
          <p:cNvCxnSpPr>
            <a:cxnSpLocks/>
            <a:stCxn id="36" idx="3"/>
            <a:endCxn id="24" idx="2"/>
          </p:cNvCxnSpPr>
          <p:nvPr/>
        </p:nvCxnSpPr>
        <p:spPr>
          <a:xfrm flipV="1">
            <a:off x="8747432" y="7905971"/>
            <a:ext cx="1654741" cy="4257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6B6F86-A924-ABF5-3617-2D4869ECB822}"/>
              </a:ext>
            </a:extLst>
          </p:cNvPr>
          <p:cNvCxnSpPr>
            <a:stCxn id="37" idx="3"/>
            <a:endCxn id="8" idx="3"/>
          </p:cNvCxnSpPr>
          <p:nvPr/>
        </p:nvCxnSpPr>
        <p:spPr>
          <a:xfrm flipV="1">
            <a:off x="9469036" y="9117937"/>
            <a:ext cx="2450391" cy="359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0" name="Freeform 37">
            <a:extLst>
              <a:ext uri="{FF2B5EF4-FFF2-40B4-BE49-F238E27FC236}">
                <a16:creationId xmlns:a16="http://schemas.microsoft.com/office/drawing/2014/main" id="{5AA40BE9-BDB6-180A-7693-111806482D2A}"/>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2"/>
            <a:stretch>
              <a:fillRect/>
            </a:stretch>
          </a:blipFill>
        </p:spPr>
        <p:txBody>
          <a:bodyPr/>
          <a:lstStyle/>
          <a:p>
            <a:endParaRPr 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1+#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1+#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1+#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1+#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1+#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1+#ppt_w/2"/>
                                          </p:val>
                                        </p:tav>
                                        <p:tav tm="100000">
                                          <p:val>
                                            <p:strVal val="#ppt_x"/>
                                          </p:val>
                                        </p:tav>
                                      </p:tavLst>
                                    </p:anim>
                                    <p:anim calcmode="lin" valueType="num">
                                      <p:cBhvr additive="base">
                                        <p:cTn id="6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1+#ppt_w/2"/>
                                          </p:val>
                                        </p:tav>
                                        <p:tav tm="100000">
                                          <p:val>
                                            <p:strVal val="#ppt_x"/>
                                          </p:val>
                                        </p:tav>
                                      </p:tavLst>
                                    </p:anim>
                                    <p:anim calcmode="lin" valueType="num">
                                      <p:cBhvr additive="base">
                                        <p:cTn id="68" dur="500" fill="hold"/>
                                        <p:tgtEl>
                                          <p:spTgt spid="3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fill="hold"/>
                                        <p:tgtEl>
                                          <p:spTgt spid="53"/>
                                        </p:tgtEl>
                                        <p:attrNameLst>
                                          <p:attrName>ppt_x</p:attrName>
                                        </p:attrNameLst>
                                      </p:cBhvr>
                                      <p:tavLst>
                                        <p:tav tm="0">
                                          <p:val>
                                            <p:strVal val="1+#ppt_w/2"/>
                                          </p:val>
                                        </p:tav>
                                        <p:tav tm="100000">
                                          <p:val>
                                            <p:strVal val="#ppt_x"/>
                                          </p:val>
                                        </p:tav>
                                      </p:tavLst>
                                    </p:anim>
                                    <p:anim calcmode="lin" valueType="num">
                                      <p:cBhvr additive="base">
                                        <p:cTn id="72"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3" grpId="0" animBg="1"/>
      <p:bldP spid="34" grpId="0" animBg="1"/>
      <p:bldP spid="35" grpId="0" animBg="1"/>
      <p:bldP spid="36" grpId="0" animBg="1"/>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0B12A64B-C0C2-50B4-CF6F-033E1B308D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7021CD-D8E8-F3FB-C311-7AAA0379FE9B}"/>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08A3A8D1-8012-0607-1BD5-BB7900D18A30}"/>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C0CFB26-D2EC-4C15-BBD7-DDD987B59A28}"/>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0CAD6F0-38A9-BB47-33BA-C3B6D242D42B}"/>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95DB2DF2-0D4D-0091-A515-71922E08F33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6AF43AAD-F38E-CF86-BED4-EB966D1126DE}"/>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10" name="Picture 9">
            <a:extLst>
              <a:ext uri="{FF2B5EF4-FFF2-40B4-BE49-F238E27FC236}">
                <a16:creationId xmlns:a16="http://schemas.microsoft.com/office/drawing/2014/main" id="{F611890A-C44C-72C4-01B1-AC7F0ED87B19}"/>
              </a:ext>
            </a:extLst>
          </p:cNvPr>
          <p:cNvPicPr>
            <a:picLocks noChangeAspect="1"/>
          </p:cNvPicPr>
          <p:nvPr/>
        </p:nvPicPr>
        <p:blipFill>
          <a:blip r:embed="rId5"/>
          <a:stretch>
            <a:fillRect/>
          </a:stretch>
        </p:blipFill>
        <p:spPr>
          <a:xfrm>
            <a:off x="45180" y="1438877"/>
            <a:ext cx="8001000" cy="4305516"/>
          </a:xfrm>
          <a:prstGeom prst="rect">
            <a:avLst/>
          </a:prstGeom>
        </p:spPr>
      </p:pic>
      <p:pic>
        <p:nvPicPr>
          <p:cNvPr id="12" name="Picture 11">
            <a:extLst>
              <a:ext uri="{FF2B5EF4-FFF2-40B4-BE49-F238E27FC236}">
                <a16:creationId xmlns:a16="http://schemas.microsoft.com/office/drawing/2014/main" id="{EAA73FF8-F273-13E7-DE12-640540358743}"/>
              </a:ext>
            </a:extLst>
          </p:cNvPr>
          <p:cNvPicPr>
            <a:picLocks noChangeAspect="1"/>
          </p:cNvPicPr>
          <p:nvPr/>
        </p:nvPicPr>
        <p:blipFill>
          <a:blip r:embed="rId6"/>
          <a:stretch>
            <a:fillRect/>
          </a:stretch>
        </p:blipFill>
        <p:spPr>
          <a:xfrm>
            <a:off x="6096000" y="4152900"/>
            <a:ext cx="11728734" cy="5851770"/>
          </a:xfrm>
          <a:prstGeom prst="rect">
            <a:avLst/>
          </a:prstGeom>
        </p:spPr>
      </p:pic>
    </p:spTree>
    <p:extLst>
      <p:ext uri="{BB962C8B-B14F-4D97-AF65-F5344CB8AC3E}">
        <p14:creationId xmlns:p14="http://schemas.microsoft.com/office/powerpoint/2010/main" val="1031470182"/>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9400DA3D-2EAF-9961-1502-AB79E8008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5BB9C-D5A9-9DD4-2FF5-CFE16AB969A0}"/>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BB1F12BB-3DDE-7305-137E-D515F8675AD4}"/>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2C97970-3DEC-C601-6935-66B1AE86EF0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8EE2683E-1F0C-57D5-4B41-6325A648E287}"/>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9D01CAA5-A088-5A5D-EA4A-A94CFB3A5FC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9518DADC-B386-0CE9-7A2B-8549C71FA393}"/>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8" name="Picture 7">
            <a:extLst>
              <a:ext uri="{FF2B5EF4-FFF2-40B4-BE49-F238E27FC236}">
                <a16:creationId xmlns:a16="http://schemas.microsoft.com/office/drawing/2014/main" id="{71CCD5D3-FCFA-C979-07E2-52534AA4D860}"/>
              </a:ext>
            </a:extLst>
          </p:cNvPr>
          <p:cNvPicPr>
            <a:picLocks noChangeAspect="1"/>
          </p:cNvPicPr>
          <p:nvPr/>
        </p:nvPicPr>
        <p:blipFill>
          <a:blip r:embed="rId5"/>
          <a:stretch>
            <a:fillRect/>
          </a:stretch>
        </p:blipFill>
        <p:spPr>
          <a:xfrm>
            <a:off x="1313357" y="1585565"/>
            <a:ext cx="15661286" cy="8173591"/>
          </a:xfrm>
          <a:prstGeom prst="rect">
            <a:avLst/>
          </a:prstGeom>
        </p:spPr>
      </p:pic>
    </p:spTree>
    <p:extLst>
      <p:ext uri="{BB962C8B-B14F-4D97-AF65-F5344CB8AC3E}">
        <p14:creationId xmlns:p14="http://schemas.microsoft.com/office/powerpoint/2010/main" val="1282182969"/>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6A95A5C9-AC84-67CF-2F67-48A5CBB980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F35554-2B52-5809-DC48-CA7387E662E8}"/>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62D1398C-59C1-3B22-D51B-B53142DCCD44}"/>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27F44F1-D75F-7AA0-9631-3C485615230C}"/>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51F3A303-DE9F-8256-7D87-28176FF9332F}"/>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672A3831-AEFA-9CE7-8007-D1E9D87A447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AF253E92-CDD6-4446-AD6E-E27F94C6083C}"/>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10" name="Picture 9">
            <a:extLst>
              <a:ext uri="{FF2B5EF4-FFF2-40B4-BE49-F238E27FC236}">
                <a16:creationId xmlns:a16="http://schemas.microsoft.com/office/drawing/2014/main" id="{49DD6280-449A-E4A7-D728-23EE2A99A977}"/>
              </a:ext>
            </a:extLst>
          </p:cNvPr>
          <p:cNvPicPr>
            <a:picLocks noChangeAspect="1"/>
          </p:cNvPicPr>
          <p:nvPr/>
        </p:nvPicPr>
        <p:blipFill>
          <a:blip r:embed="rId5"/>
          <a:stretch>
            <a:fillRect/>
          </a:stretch>
        </p:blipFill>
        <p:spPr>
          <a:xfrm>
            <a:off x="831732" y="2200374"/>
            <a:ext cx="16624536" cy="5966226"/>
          </a:xfrm>
          <a:prstGeom prst="rect">
            <a:avLst/>
          </a:prstGeom>
        </p:spPr>
      </p:pic>
    </p:spTree>
    <p:extLst>
      <p:ext uri="{BB962C8B-B14F-4D97-AF65-F5344CB8AC3E}">
        <p14:creationId xmlns:p14="http://schemas.microsoft.com/office/powerpoint/2010/main" val="2520781687"/>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F56909AB-E3DE-34C5-95F0-72B92C139B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020864-8EBB-F08D-8F17-A1BE1FBF8AB3}"/>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1CA76AA4-47A9-BAB5-57DA-6108F7A6F407}"/>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AE5693D-05B9-561A-8C20-326C5E817855}"/>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0D1971E9-849C-2AE7-44B6-E4966F39A310}"/>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DF29F6D2-56F0-DEA5-AA90-E076B7AD99C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EB0F89B3-89CE-E6C5-E9D4-B62B1621F0F8}"/>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8" name="Picture 7">
            <a:extLst>
              <a:ext uri="{FF2B5EF4-FFF2-40B4-BE49-F238E27FC236}">
                <a16:creationId xmlns:a16="http://schemas.microsoft.com/office/drawing/2014/main" id="{5E174062-2186-F986-8C21-A9A8717F5990}"/>
              </a:ext>
            </a:extLst>
          </p:cNvPr>
          <p:cNvPicPr>
            <a:picLocks noChangeAspect="1"/>
          </p:cNvPicPr>
          <p:nvPr/>
        </p:nvPicPr>
        <p:blipFill>
          <a:blip r:embed="rId5"/>
          <a:stretch>
            <a:fillRect/>
          </a:stretch>
        </p:blipFill>
        <p:spPr>
          <a:xfrm>
            <a:off x="1292459" y="1716845"/>
            <a:ext cx="15240000" cy="7854816"/>
          </a:xfrm>
          <a:prstGeom prst="rect">
            <a:avLst/>
          </a:prstGeom>
        </p:spPr>
      </p:pic>
    </p:spTree>
    <p:extLst>
      <p:ext uri="{BB962C8B-B14F-4D97-AF65-F5344CB8AC3E}">
        <p14:creationId xmlns:p14="http://schemas.microsoft.com/office/powerpoint/2010/main" val="3549361076"/>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BC89DF61-7CBA-26FB-49D2-7AC429D502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79E46-A23F-79FB-019E-E045CD62A5C1}"/>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B613FCEA-7F2B-38DA-849E-63ADD5AF322C}"/>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A036E47-9806-8D0F-373A-79380E78E1BB}"/>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094973FB-3B0B-3C72-2711-C781CDF5389B}"/>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BE54A802-2804-475E-61FF-2B201F8AB233}"/>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26AEFD2F-FE29-C1C0-2DE8-E056B9702613}"/>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10" name="Picture 9">
            <a:extLst>
              <a:ext uri="{FF2B5EF4-FFF2-40B4-BE49-F238E27FC236}">
                <a16:creationId xmlns:a16="http://schemas.microsoft.com/office/drawing/2014/main" id="{45DBAAB2-1E4B-5B94-069D-8B24ABFD311C}"/>
              </a:ext>
            </a:extLst>
          </p:cNvPr>
          <p:cNvPicPr>
            <a:picLocks noChangeAspect="1"/>
          </p:cNvPicPr>
          <p:nvPr/>
        </p:nvPicPr>
        <p:blipFill>
          <a:blip r:embed="rId5"/>
          <a:stretch>
            <a:fillRect/>
          </a:stretch>
        </p:blipFill>
        <p:spPr>
          <a:xfrm>
            <a:off x="892544" y="2340459"/>
            <a:ext cx="16502911" cy="6233985"/>
          </a:xfrm>
          <a:prstGeom prst="rect">
            <a:avLst/>
          </a:prstGeom>
        </p:spPr>
      </p:pic>
    </p:spTree>
    <p:extLst>
      <p:ext uri="{BB962C8B-B14F-4D97-AF65-F5344CB8AC3E}">
        <p14:creationId xmlns:p14="http://schemas.microsoft.com/office/powerpoint/2010/main" val="3757577574"/>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6E5426FE-EB8B-628B-4DFF-9428C47FA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934BD2-BACF-CD4A-690F-84CAC6625F43}"/>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10C64D00-BBEF-C482-3933-6FCB921C6987}"/>
              </a:ext>
            </a:extLst>
          </p:cNvPr>
          <p:cNvSpPr/>
          <p:nvPr/>
        </p:nvSpPr>
        <p:spPr>
          <a:xfrm>
            <a:off x="13543605" y="-727710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F62C2BF-50E3-285F-4713-E77522041D27}"/>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13082457-65B2-8FE8-831F-B33630E534F5}"/>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9" name="TextBox 8">
            <a:extLst>
              <a:ext uri="{FF2B5EF4-FFF2-40B4-BE49-F238E27FC236}">
                <a16:creationId xmlns:a16="http://schemas.microsoft.com/office/drawing/2014/main" id="{C00C6B81-ACA4-1A1C-4A78-AF35502C0F8A}"/>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6" name="TextBox 7">
            <a:extLst>
              <a:ext uri="{FF2B5EF4-FFF2-40B4-BE49-F238E27FC236}">
                <a16:creationId xmlns:a16="http://schemas.microsoft.com/office/drawing/2014/main" id="{2CB4C36D-E19A-8A5F-552D-47A506BC560C}"/>
              </a:ext>
            </a:extLst>
          </p:cNvPr>
          <p:cNvSpPr txBox="1"/>
          <p:nvPr/>
        </p:nvSpPr>
        <p:spPr>
          <a:xfrm>
            <a:off x="1610065" y="661928"/>
            <a:ext cx="13430466" cy="625941"/>
          </a:xfrm>
          <a:prstGeom prst="rect">
            <a:avLst/>
          </a:prstGeom>
        </p:spPr>
        <p:txBody>
          <a:bodyPr wrap="square" lIns="0" tIns="0" rIns="0" bIns="0" rtlCol="0" anchor="t">
            <a:spAutoFit/>
          </a:bodyPr>
          <a:lstStyle/>
          <a:p>
            <a:pPr>
              <a:lnSpc>
                <a:spcPts val="5126"/>
              </a:lnSpc>
              <a:spcBef>
                <a:spcPct val="0"/>
              </a:spcBef>
            </a:pPr>
            <a:r>
              <a:rPr lang="en-US" sz="4000" b="1" spc="350" dirty="0">
                <a:solidFill>
                  <a:srgbClr val="000000"/>
                </a:solidFill>
                <a:latin typeface="+mj-lt"/>
                <a:ea typeface="Times New Roman"/>
                <a:cs typeface="Times New Roman"/>
                <a:sym typeface="Times New Roman"/>
              </a:rPr>
              <a:t>3.4 Quy </a:t>
            </a:r>
            <a:r>
              <a:rPr lang="en-US" sz="4000" b="1" spc="350" dirty="0" err="1">
                <a:solidFill>
                  <a:srgbClr val="000000"/>
                </a:solidFill>
                <a:latin typeface="+mj-lt"/>
                <a:ea typeface="Times New Roman"/>
                <a:cs typeface="Times New Roman"/>
                <a:sym typeface="Times New Roman"/>
              </a:rPr>
              <a:t>trình</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nhập</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hàng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và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tạo</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các</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nhà</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cung</a:t>
            </a:r>
            <a:r>
              <a:rPr lang="en-US" sz="4000" b="1" spc="350" dirty="0">
                <a:solidFill>
                  <a:srgbClr val="000000"/>
                </a:solidFill>
                <a:latin typeface="+mj-lt"/>
                <a:ea typeface="Times New Roman"/>
                <a:cs typeface="Times New Roman"/>
                <a:sym typeface="Times New Roman"/>
              </a:rPr>
              <a:t> </a:t>
            </a:r>
            <a:r>
              <a:rPr lang="en-US" sz="4000" b="1" spc="350" dirty="0" err="1">
                <a:solidFill>
                  <a:srgbClr val="000000"/>
                </a:solidFill>
                <a:latin typeface="+mj-lt"/>
                <a:ea typeface="Times New Roman"/>
                <a:cs typeface="Times New Roman"/>
                <a:sym typeface="Times New Roman"/>
              </a:rPr>
              <a:t>cấp</a:t>
            </a:r>
            <a:r>
              <a:rPr lang="en-US" sz="4000" b="1" spc="350" dirty="0">
                <a:solidFill>
                  <a:srgbClr val="000000"/>
                </a:solidFill>
                <a:latin typeface="+mj-lt"/>
                <a:ea typeface="Times New Roman"/>
                <a:cs typeface="Times New Roman"/>
                <a:sym typeface="Times New Roman"/>
              </a:rPr>
              <a:t> </a:t>
            </a:r>
          </a:p>
        </p:txBody>
      </p:sp>
      <p:pic>
        <p:nvPicPr>
          <p:cNvPr id="8" name="Picture 7">
            <a:extLst>
              <a:ext uri="{FF2B5EF4-FFF2-40B4-BE49-F238E27FC236}">
                <a16:creationId xmlns:a16="http://schemas.microsoft.com/office/drawing/2014/main" id="{7C1920C1-7E60-919B-4A9D-AF07BAD4BAD9}"/>
              </a:ext>
            </a:extLst>
          </p:cNvPr>
          <p:cNvPicPr>
            <a:picLocks noChangeAspect="1"/>
          </p:cNvPicPr>
          <p:nvPr/>
        </p:nvPicPr>
        <p:blipFill>
          <a:blip r:embed="rId5"/>
          <a:stretch>
            <a:fillRect/>
          </a:stretch>
        </p:blipFill>
        <p:spPr>
          <a:xfrm>
            <a:off x="1370515" y="1543033"/>
            <a:ext cx="15546970" cy="7916380"/>
          </a:xfrm>
          <a:prstGeom prst="rect">
            <a:avLst/>
          </a:prstGeom>
        </p:spPr>
      </p:pic>
    </p:spTree>
    <p:extLst>
      <p:ext uri="{BB962C8B-B14F-4D97-AF65-F5344CB8AC3E}">
        <p14:creationId xmlns:p14="http://schemas.microsoft.com/office/powerpoint/2010/main" val="589020007"/>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04E320-4716-D895-CA28-753223D17B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48FB58-5150-600E-79F9-14FE18E0BAFA}"/>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4D1D4065-25D7-AEA7-CD5A-2655CF4431C3}"/>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759563D-7718-0AD5-8666-EB1AEC881009}"/>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4BDC4F23-383A-392A-B648-A94444A4DBB7}"/>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9A41F233-AB7B-F225-B5C7-4B3D1952F143}"/>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7AFCED53-5582-5263-08DA-DD3C3DA5F87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8" name="TextBox 7">
            <a:extLst>
              <a:ext uri="{FF2B5EF4-FFF2-40B4-BE49-F238E27FC236}">
                <a16:creationId xmlns:a16="http://schemas.microsoft.com/office/drawing/2014/main" id="{2901F966-1205-2004-F9D7-F8D70DE80BBD}"/>
              </a:ext>
            </a:extLst>
          </p:cNvPr>
          <p:cNvSpPr txBox="1"/>
          <p:nvPr/>
        </p:nvSpPr>
        <p:spPr>
          <a:xfrm>
            <a:off x="410832" y="2024413"/>
            <a:ext cx="8763000" cy="2554545"/>
          </a:xfrm>
          <a:prstGeom prst="rect">
            <a:avLst/>
          </a:prstGeom>
          <a:noFill/>
        </p:spPr>
        <p:txBody>
          <a:bodyPr wrap="square">
            <a:spAutoFit/>
          </a:bodyPr>
          <a:lstStyle/>
          <a:p>
            <a:r>
              <a:rPr lang="vi-VN" sz="4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a:t>
            </a:r>
            <a:r>
              <a:rPr lang="vi-VN" sz="4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ERPNext</a:t>
            </a:r>
            <a:r>
              <a:rPr lang="vi-VN" sz="4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4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quy trình bán hàng</a:t>
            </a:r>
            <a:r>
              <a:rPr lang="vi-VN" sz="4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bao gồm các bước từ việc tạo báo giá cho khách hàng đến khi hoàn tất giao hàng và thu tiền.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F5E46413-B598-E3E9-9C96-764C4B19DA1F}"/>
              </a:ext>
            </a:extLst>
          </p:cNvPr>
          <p:cNvPicPr>
            <a:picLocks noChangeAspect="1"/>
          </p:cNvPicPr>
          <p:nvPr/>
        </p:nvPicPr>
        <p:blipFill>
          <a:blip r:embed="rId5"/>
          <a:stretch>
            <a:fillRect/>
          </a:stretch>
        </p:blipFill>
        <p:spPr>
          <a:xfrm>
            <a:off x="500857" y="5296793"/>
            <a:ext cx="17345949" cy="2498319"/>
          </a:xfrm>
          <a:prstGeom prst="rect">
            <a:avLst/>
          </a:prstGeom>
        </p:spPr>
      </p:pic>
    </p:spTree>
    <p:extLst>
      <p:ext uri="{BB962C8B-B14F-4D97-AF65-F5344CB8AC3E}">
        <p14:creationId xmlns:p14="http://schemas.microsoft.com/office/powerpoint/2010/main" val="356802623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5CDBC76-7D64-0BC4-4EAC-4C3323B21B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21FA8F-C991-B820-F82A-FD29ED35FC17}"/>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C94B56D0-364C-7DB5-6A55-D32BCFE2EFBC}"/>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8805C18-A709-4601-7B4A-F549F180CD53}"/>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017B79CE-D53A-2B85-F2C4-2CD0B1AB79C2}"/>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4DA4D2F8-2864-5737-ED0F-C6EE0009338D}"/>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6DD24E23-177A-7270-1E3A-0DD6EED0796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6" name="Picture 2">
            <a:extLst>
              <a:ext uri="{FF2B5EF4-FFF2-40B4-BE49-F238E27FC236}">
                <a16:creationId xmlns:a16="http://schemas.microsoft.com/office/drawing/2014/main" id="{BAECC693-59F8-B9F8-0C37-C4BC2D0A0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1878162"/>
            <a:ext cx="3587592" cy="62233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E475E55-AA8F-D99E-37E7-AF7404826079}"/>
              </a:ext>
            </a:extLst>
          </p:cNvPr>
          <p:cNvPicPr>
            <a:picLocks noChangeAspect="1"/>
          </p:cNvPicPr>
          <p:nvPr/>
        </p:nvPicPr>
        <p:blipFill>
          <a:blip r:embed="rId6"/>
          <a:stretch>
            <a:fillRect/>
          </a:stretch>
        </p:blipFill>
        <p:spPr>
          <a:xfrm>
            <a:off x="4191000" y="1878162"/>
            <a:ext cx="13506666" cy="6283894"/>
          </a:xfrm>
          <a:prstGeom prst="rect">
            <a:avLst/>
          </a:prstGeom>
        </p:spPr>
      </p:pic>
    </p:spTree>
    <p:extLst>
      <p:ext uri="{BB962C8B-B14F-4D97-AF65-F5344CB8AC3E}">
        <p14:creationId xmlns:p14="http://schemas.microsoft.com/office/powerpoint/2010/main" val="2541563669"/>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9A5789BE-48BE-0444-8B80-76CDEDBF437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F12826-5602-D3D2-CD71-4A0DFEF83D41}"/>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BA30FDEA-20B9-BC91-5F1D-286B428FE2AD}"/>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4438E4C-A927-1072-1ECA-2A317BE24A8B}"/>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37BA6664-68FF-36C8-7E7D-E6F484A282F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5DFEAC4C-5A65-7E8A-453E-55E0455FFAED}"/>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E7C2F8EC-8D4F-29A0-D824-CBF7B587906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0" name="Picture 9">
            <a:extLst>
              <a:ext uri="{FF2B5EF4-FFF2-40B4-BE49-F238E27FC236}">
                <a16:creationId xmlns:a16="http://schemas.microsoft.com/office/drawing/2014/main" id="{C3B98299-50A7-0D56-BF56-3A8C5F7DAC6B}"/>
              </a:ext>
            </a:extLst>
          </p:cNvPr>
          <p:cNvPicPr>
            <a:picLocks noChangeAspect="1"/>
          </p:cNvPicPr>
          <p:nvPr/>
        </p:nvPicPr>
        <p:blipFill>
          <a:blip r:embed="rId5"/>
          <a:stretch>
            <a:fillRect/>
          </a:stretch>
        </p:blipFill>
        <p:spPr>
          <a:xfrm>
            <a:off x="1603910" y="1714500"/>
            <a:ext cx="15080180" cy="7173326"/>
          </a:xfrm>
          <a:prstGeom prst="rect">
            <a:avLst/>
          </a:prstGeom>
        </p:spPr>
      </p:pic>
    </p:spTree>
    <p:extLst>
      <p:ext uri="{BB962C8B-B14F-4D97-AF65-F5344CB8AC3E}">
        <p14:creationId xmlns:p14="http://schemas.microsoft.com/office/powerpoint/2010/main" val="2900324957"/>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948E91D5-95C2-29D7-60D7-BCE662BE6F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C8F8A5-1575-A79E-89D1-952B1E6A991C}"/>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DD6B04A9-A098-51F1-6037-2C52BED34AA6}"/>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85A7666-4FD6-E03E-6DE8-606C0779C42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52D2D663-1D60-B091-5619-F9FF7E3F0FC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34CA1ED9-2065-04B5-C9CE-2C57FFF79B86}"/>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0243BFF5-FF7A-3279-2308-C302E908740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8" name="Picture 7">
            <a:extLst>
              <a:ext uri="{FF2B5EF4-FFF2-40B4-BE49-F238E27FC236}">
                <a16:creationId xmlns:a16="http://schemas.microsoft.com/office/drawing/2014/main" id="{A55FAF62-551C-B19B-21E8-ACB69D6A2A62}"/>
              </a:ext>
            </a:extLst>
          </p:cNvPr>
          <p:cNvPicPr>
            <a:picLocks noChangeAspect="1"/>
          </p:cNvPicPr>
          <p:nvPr/>
        </p:nvPicPr>
        <p:blipFill>
          <a:blip r:embed="rId5"/>
          <a:stretch>
            <a:fillRect/>
          </a:stretch>
        </p:blipFill>
        <p:spPr>
          <a:xfrm>
            <a:off x="1380041" y="1857427"/>
            <a:ext cx="15527917" cy="7201905"/>
          </a:xfrm>
          <a:prstGeom prst="rect">
            <a:avLst/>
          </a:prstGeom>
        </p:spPr>
      </p:pic>
    </p:spTree>
    <p:extLst>
      <p:ext uri="{BB962C8B-B14F-4D97-AF65-F5344CB8AC3E}">
        <p14:creationId xmlns:p14="http://schemas.microsoft.com/office/powerpoint/2010/main" val="202540941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9A648-0726-A820-C085-36751B64204D}"/>
            </a:ext>
          </a:extLst>
        </p:cNvPr>
        <p:cNvGrpSpPr/>
        <p:nvPr/>
      </p:nvGrpSpPr>
      <p:grpSpPr>
        <a:xfrm>
          <a:off x="0" y="0"/>
          <a:ext cx="0" cy="0"/>
          <a:chOff x="0" y="0"/>
          <a:chExt cx="0" cy="0"/>
        </a:xfrm>
      </p:grpSpPr>
      <p:sp>
        <p:nvSpPr>
          <p:cNvPr id="33" name="Freeform 33">
            <a:extLst>
              <a:ext uri="{FF2B5EF4-FFF2-40B4-BE49-F238E27FC236}">
                <a16:creationId xmlns:a16="http://schemas.microsoft.com/office/drawing/2014/main" id="{1E28EBC0-40F8-EED3-99D3-B730A0310DF1}"/>
              </a:ext>
            </a:extLst>
          </p:cNvPr>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52844405-9B85-D33F-BBDF-55EFAE545B34}"/>
              </a:ext>
            </a:extLst>
          </p:cNvPr>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6" name="AutoShape 4" descr="k-means-clustering · GitHub Topics · GitHub">
            <a:extLst>
              <a:ext uri="{FF2B5EF4-FFF2-40B4-BE49-F238E27FC236}">
                <a16:creationId xmlns:a16="http://schemas.microsoft.com/office/drawing/2014/main" id="{9655B29A-D364-168C-1C4B-3CF9F8164F8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AutoShape 6" descr="k-means-clustering · GitHub Topics · GitHub">
            <a:extLst>
              <a:ext uri="{FF2B5EF4-FFF2-40B4-BE49-F238E27FC236}">
                <a16:creationId xmlns:a16="http://schemas.microsoft.com/office/drawing/2014/main" id="{DD384104-2C58-318E-35EE-6E37E315873B}"/>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a:extLst>
              <a:ext uri="{FF2B5EF4-FFF2-40B4-BE49-F238E27FC236}">
                <a16:creationId xmlns:a16="http://schemas.microsoft.com/office/drawing/2014/main" id="{AD06A264-4CDC-0A8E-5E4D-AEE4C6447BD8}"/>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6"/>
            <a:stretch>
              <a:fillRect/>
            </a:stretch>
          </a:blipFill>
        </p:spPr>
        <p:txBody>
          <a:bodyPr/>
          <a:lstStyle/>
          <a:p>
            <a:endParaRPr lang="en-US"/>
          </a:p>
        </p:txBody>
      </p:sp>
      <p:sp>
        <p:nvSpPr>
          <p:cNvPr id="2" name="Freeform 52">
            <a:extLst>
              <a:ext uri="{FF2B5EF4-FFF2-40B4-BE49-F238E27FC236}">
                <a16:creationId xmlns:a16="http://schemas.microsoft.com/office/drawing/2014/main" id="{4C336ECD-2F25-0C73-0F54-CDC1FEB1DF6F}"/>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Freeform 51">
            <a:extLst>
              <a:ext uri="{FF2B5EF4-FFF2-40B4-BE49-F238E27FC236}">
                <a16:creationId xmlns:a16="http://schemas.microsoft.com/office/drawing/2014/main" id="{4C4F0B9C-E9EB-266B-CC47-5AF90565B7F9}"/>
              </a:ext>
            </a:extLst>
          </p:cNvPr>
          <p:cNvSpPr/>
          <p:nvPr/>
        </p:nvSpPr>
        <p:spPr>
          <a:xfrm>
            <a:off x="16228779" y="773430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EF565F16-A8FD-5B1B-F76F-D9981227E27A}"/>
              </a:ext>
            </a:extLst>
          </p:cNvPr>
          <p:cNvSpPr txBox="1"/>
          <p:nvPr/>
        </p:nvSpPr>
        <p:spPr>
          <a:xfrm>
            <a:off x="1828572" y="24107"/>
            <a:ext cx="7278787" cy="1323439"/>
          </a:xfrm>
          <a:prstGeom prst="rect">
            <a:avLst/>
          </a:prstGeom>
          <a:noFill/>
        </p:spPr>
        <p:txBody>
          <a:bodyPr wrap="none" rtlCol="0">
            <a:spAutoFit/>
          </a:bodyPr>
          <a:lstStyle/>
          <a:p>
            <a:r>
              <a:rPr lang="en-US" sz="4000">
                <a:latin typeface="Times New Roman" panose="02020603050405020304" pitchFamily="18" charset="0"/>
                <a:cs typeface="Times New Roman" panose="02020603050405020304" pitchFamily="18" charset="0"/>
              </a:rPr>
              <a:t>I. </a:t>
            </a:r>
            <a:r>
              <a:rPr lang="en-US" sz="4000" spc="247">
                <a:solidFill>
                  <a:srgbClr val="231F20"/>
                </a:solidFill>
                <a:latin typeface="Times New Roman" panose="02020603050405020304" pitchFamily="18" charset="0"/>
                <a:ea typeface="Open Sauce"/>
                <a:cs typeface="Times New Roman" panose="02020603050405020304" pitchFamily="18" charset="0"/>
                <a:sym typeface="Open Sauce"/>
              </a:rPr>
              <a:t>Bối cảnh và vấn đề hiện nay</a:t>
            </a:r>
          </a:p>
          <a:p>
            <a:endParaRPr lang="en-US" sz="4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C147699-159E-50F3-7DBC-5F75BA4ACD88}"/>
              </a:ext>
            </a:extLst>
          </p:cNvPr>
          <p:cNvSpPr txBox="1"/>
          <p:nvPr/>
        </p:nvSpPr>
        <p:spPr>
          <a:xfrm>
            <a:off x="1855611" y="868382"/>
            <a:ext cx="11353800" cy="3970318"/>
          </a:xfrm>
          <a:prstGeom prst="rect">
            <a:avLst/>
          </a:prstGeom>
          <a:noFill/>
        </p:spPr>
        <p:txBody>
          <a:bodyPr wrap="square">
            <a:spAutoFit/>
          </a:bodyPr>
          <a:lstStyle/>
          <a:p>
            <a:r>
              <a:rPr lang="en-US" sz="3600" b="1" i="1" u="none" strike="noStrike" dirty="0">
                <a:solidFill>
                  <a:srgbClr val="000000"/>
                </a:solidFill>
                <a:effectLst/>
                <a:latin typeface="Times New Roman" panose="02020603050405020304" pitchFamily="18" charset="0"/>
              </a:rPr>
              <a:t>Mua </a:t>
            </a:r>
            <a:r>
              <a:rPr lang="en-US" sz="3600" b="1" i="1" u="none" strike="noStrike" dirty="0" err="1">
                <a:solidFill>
                  <a:srgbClr val="000000"/>
                </a:solidFill>
                <a:effectLst/>
                <a:latin typeface="Times New Roman" panose="02020603050405020304" pitchFamily="18" charset="0"/>
              </a:rPr>
              <a:t>sắm</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trực</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tuyến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đặc</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biệt</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trong</a:t>
            </a:r>
            <a:r>
              <a:rPr lang="en-US" sz="3600" b="1" i="1" u="none" strike="noStrike" dirty="0">
                <a:solidFill>
                  <a:srgbClr val="000000"/>
                </a:solidFill>
                <a:effectLst/>
                <a:latin typeface="Times New Roman" panose="02020603050405020304" pitchFamily="18" charset="0"/>
              </a:rPr>
              <a:t> </a:t>
            </a:r>
            <a:r>
              <a:rPr lang="en-US" sz="3600" b="1" i="1" dirty="0">
                <a:solidFill>
                  <a:srgbClr val="000000"/>
                </a:solidFill>
                <a:latin typeface="Times New Roman" panose="02020603050405020304" pitchFamily="18" charset="0"/>
              </a:rPr>
              <a:t>n</a:t>
            </a:r>
            <a:r>
              <a:rPr lang="vi-VN" sz="3600" b="1" i="1" u="none" strike="noStrike" dirty="0">
                <a:solidFill>
                  <a:srgbClr val="000000"/>
                </a:solidFill>
                <a:effectLst/>
                <a:latin typeface="Times New Roman" panose="02020603050405020304" pitchFamily="18" charset="0"/>
              </a:rPr>
              <a:t>gành thời trang, đặc biệt là giày dép. Nhiều cửa hàng truyền thống đang gặp khó khăn trong việc cạnh tranh với các nền tảng thương mại điện tử lớn</a:t>
            </a:r>
            <a:r>
              <a:rPr lang="vi-VN" sz="3600" i="1" u="none" strike="noStrike" dirty="0">
                <a:solidFill>
                  <a:srgbClr val="000000"/>
                </a:solidFill>
                <a:effectLst/>
                <a:latin typeface="Times New Roman" panose="02020603050405020304" pitchFamily="18" charset="0"/>
              </a:rPr>
              <a:t>. Điều này đặt ra nhu cầu cấp bách về việc phát triển các hệ thống website bán hàng trực tuyến</a:t>
            </a:r>
            <a:r>
              <a:rPr lang="en-US" sz="3600" i="1" u="none" strike="noStrike" dirty="0">
                <a:solidFill>
                  <a:srgbClr val="000000"/>
                </a:solidFill>
                <a:effectLst/>
                <a:latin typeface="Times New Roman" panose="02020603050405020304" pitchFamily="18" charset="0"/>
              </a:rPr>
              <a:t> </a:t>
            </a:r>
            <a:r>
              <a:rPr lang="vi-VN" sz="3600" b="0" i="0" u="none" strike="noStrike" dirty="0">
                <a:solidFill>
                  <a:srgbClr val="000000"/>
                </a:solidFill>
                <a:effectLst/>
                <a:latin typeface="Times New Roman" panose="02020603050405020304" pitchFamily="18" charset="0"/>
              </a:rPr>
              <a:t>nhằm giúp doanh nghiệp tiếp cận được nhiều khách hàng hơn, mở rộng thị trường và nâng cao doanh thu.</a:t>
            </a:r>
            <a:endParaRPr lang="en-US" sz="3600" dirty="0"/>
          </a:p>
        </p:txBody>
      </p:sp>
      <p:pic>
        <p:nvPicPr>
          <p:cNvPr id="6" name="Picture 2" descr="Chương trình &quot;Tuần lễ Thương mại điện tử Quốc gia và Ngày mua sắm trực tuyến  Việt Nam - Online Friday 2023&quot;">
            <a:extLst>
              <a:ext uri="{FF2B5EF4-FFF2-40B4-BE49-F238E27FC236}">
                <a16:creationId xmlns:a16="http://schemas.microsoft.com/office/drawing/2014/main" id="{63137FFB-B6CD-DF88-5290-B4FB8AE51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4991100"/>
            <a:ext cx="9569413" cy="502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55569"/>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44E34B0-9A34-53A7-DE8F-B5AD89CFEB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4561A0-5A06-7CBF-2693-A63B03FDC9C2}"/>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428DD2E8-6215-FE66-2585-CF0D2FA77AA9}"/>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4E7F4DE-0510-B5DB-F236-BC7EFEDF460C}"/>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43A29A36-B3F4-D8D8-3675-C1B2AED5678A}"/>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E2B7B359-9B5E-7EA6-6081-02797FB05FDA}"/>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BE848F18-3761-F3DF-D0A3-FCDD3BB4130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0" name="Picture 9">
            <a:extLst>
              <a:ext uri="{FF2B5EF4-FFF2-40B4-BE49-F238E27FC236}">
                <a16:creationId xmlns:a16="http://schemas.microsoft.com/office/drawing/2014/main" id="{4C10DAE1-EAC2-C73E-8AC1-D3D50FCE311B}"/>
              </a:ext>
            </a:extLst>
          </p:cNvPr>
          <p:cNvPicPr>
            <a:picLocks noChangeAspect="1"/>
          </p:cNvPicPr>
          <p:nvPr/>
        </p:nvPicPr>
        <p:blipFill>
          <a:blip r:embed="rId5"/>
          <a:stretch>
            <a:fillRect/>
          </a:stretch>
        </p:blipFill>
        <p:spPr>
          <a:xfrm>
            <a:off x="718203" y="2156579"/>
            <a:ext cx="16851594" cy="6314121"/>
          </a:xfrm>
          <a:prstGeom prst="rect">
            <a:avLst/>
          </a:prstGeom>
        </p:spPr>
      </p:pic>
    </p:spTree>
    <p:extLst>
      <p:ext uri="{BB962C8B-B14F-4D97-AF65-F5344CB8AC3E}">
        <p14:creationId xmlns:p14="http://schemas.microsoft.com/office/powerpoint/2010/main" val="2258570915"/>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16729A3A-7B70-BEA5-3E5A-E041803778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432E-05D7-4CB5-3EE7-666C944BFFAD}"/>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D0B0FFC4-B9BC-C9B0-4B6C-FA704E290C31}"/>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BF8F8CE-5B1E-E697-68EF-345CB7375BC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25A80C9A-F5AC-4A01-B840-5549F94D0E6D}"/>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3861A315-1B48-E805-B89D-F30E4151B501}"/>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9529BA33-121A-3580-5EB7-E265B380BDC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8" name="Picture 7">
            <a:extLst>
              <a:ext uri="{FF2B5EF4-FFF2-40B4-BE49-F238E27FC236}">
                <a16:creationId xmlns:a16="http://schemas.microsoft.com/office/drawing/2014/main" id="{C3FA4C7C-5A63-9260-A3CB-5590D5BABAEC}"/>
              </a:ext>
            </a:extLst>
          </p:cNvPr>
          <p:cNvPicPr>
            <a:picLocks noChangeAspect="1"/>
          </p:cNvPicPr>
          <p:nvPr/>
        </p:nvPicPr>
        <p:blipFill>
          <a:blip r:embed="rId5"/>
          <a:stretch>
            <a:fillRect/>
          </a:stretch>
        </p:blipFill>
        <p:spPr>
          <a:xfrm>
            <a:off x="838200" y="2175051"/>
            <a:ext cx="16204286" cy="6258798"/>
          </a:xfrm>
          <a:prstGeom prst="rect">
            <a:avLst/>
          </a:prstGeom>
        </p:spPr>
      </p:pic>
    </p:spTree>
    <p:extLst>
      <p:ext uri="{BB962C8B-B14F-4D97-AF65-F5344CB8AC3E}">
        <p14:creationId xmlns:p14="http://schemas.microsoft.com/office/powerpoint/2010/main" val="3984548278"/>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AFE04E8-6D45-0403-FC3E-56ECFE5FD8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7B4082-2BBA-A658-46C5-5DBC89FF8B30}"/>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5C656EE9-21AB-613B-9137-5620D8DC2DE7}"/>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32D165D-CC63-71E1-E0EA-A283F2BC3D61}"/>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30F1615F-8ADA-949C-3E87-12E49B6A9F26}"/>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187A120F-5E6A-4ADB-6328-B394A01198A8}"/>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A1ABE192-23FA-5E38-7202-04E9E92D2C0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8" name="Picture 7">
            <a:extLst>
              <a:ext uri="{FF2B5EF4-FFF2-40B4-BE49-F238E27FC236}">
                <a16:creationId xmlns:a16="http://schemas.microsoft.com/office/drawing/2014/main" id="{DB333AAB-FB2C-8A7D-B10E-DC17BEC95D33}"/>
              </a:ext>
            </a:extLst>
          </p:cNvPr>
          <p:cNvPicPr>
            <a:picLocks noChangeAspect="1"/>
          </p:cNvPicPr>
          <p:nvPr/>
        </p:nvPicPr>
        <p:blipFill>
          <a:blip r:embed="rId5"/>
          <a:stretch>
            <a:fillRect/>
          </a:stretch>
        </p:blipFill>
        <p:spPr>
          <a:xfrm>
            <a:off x="1079962" y="1838777"/>
            <a:ext cx="16128076" cy="6829847"/>
          </a:xfrm>
          <a:prstGeom prst="rect">
            <a:avLst/>
          </a:prstGeom>
        </p:spPr>
      </p:pic>
    </p:spTree>
    <p:extLst>
      <p:ext uri="{BB962C8B-B14F-4D97-AF65-F5344CB8AC3E}">
        <p14:creationId xmlns:p14="http://schemas.microsoft.com/office/powerpoint/2010/main" val="489102272"/>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E0A7D-5751-2D15-2A09-980B6327F0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F3AC36-F164-A073-3DEC-456F6CDA8B50}"/>
              </a:ext>
            </a:extLst>
          </p:cNvPr>
          <p:cNvSpPr/>
          <p:nvPr/>
        </p:nvSpPr>
        <p:spPr>
          <a:xfrm>
            <a:off x="-2533129" y="843384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67895095-FA30-1277-4FB1-43D11B613360}"/>
              </a:ext>
            </a:extLst>
          </p:cNvPr>
          <p:cNvSpPr/>
          <p:nvPr/>
        </p:nvSpPr>
        <p:spPr>
          <a:xfrm>
            <a:off x="13868400" y="-7326088"/>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3242826-C807-9095-3B6A-40B4549BA648}"/>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12CD2B0D-471F-5D87-D6C9-A3B90C5B050F}"/>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7" name="TextBox 7">
            <a:extLst>
              <a:ext uri="{FF2B5EF4-FFF2-40B4-BE49-F238E27FC236}">
                <a16:creationId xmlns:a16="http://schemas.microsoft.com/office/drawing/2014/main" id="{E04A2A3D-9468-427E-D918-2F6EC3819225}"/>
              </a:ext>
            </a:extLst>
          </p:cNvPr>
          <p:cNvSpPr txBox="1"/>
          <p:nvPr/>
        </p:nvSpPr>
        <p:spPr>
          <a:xfrm>
            <a:off x="1860030" y="671268"/>
            <a:ext cx="13506666" cy="625941"/>
          </a:xfrm>
          <a:prstGeom prst="rect">
            <a:avLst/>
          </a:prstGeom>
        </p:spPr>
        <p:txBody>
          <a:bodyPr lIns="0" tIns="0" rIns="0" bIns="0" rtlCol="0" anchor="t">
            <a:spAutoFit/>
          </a:bodyPr>
          <a:lstStyle/>
          <a:p>
            <a:pPr>
              <a:lnSpc>
                <a:spcPts val="5126"/>
              </a:lnSpc>
              <a:spcBef>
                <a:spcPct val="0"/>
              </a:spcBef>
            </a:pPr>
            <a:r>
              <a:rPr lang="en-US" sz="3600" b="1" spc="350" dirty="0">
                <a:solidFill>
                  <a:srgbClr val="000000"/>
                </a:solidFill>
                <a:latin typeface="+mj-lt"/>
                <a:ea typeface="Times New Roman"/>
                <a:cs typeface="Times New Roman"/>
                <a:sym typeface="Times New Roman"/>
              </a:rPr>
              <a:t>3.5 Quy </a:t>
            </a:r>
            <a:r>
              <a:rPr lang="en-US" sz="3600" b="1" spc="350" dirty="0" err="1">
                <a:solidFill>
                  <a:srgbClr val="000000"/>
                </a:solidFill>
                <a:latin typeface="+mj-lt"/>
                <a:ea typeface="Times New Roman"/>
                <a:cs typeface="Times New Roman"/>
                <a:sym typeface="Times New Roman"/>
              </a:rPr>
              <a:t>trình</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bán</a:t>
            </a:r>
            <a:r>
              <a:rPr lang="en-US" sz="3600" b="1" spc="350" dirty="0">
                <a:solidFill>
                  <a:srgbClr val="000000"/>
                </a:solidFill>
                <a:latin typeface="+mj-lt"/>
                <a:ea typeface="Times New Roman"/>
                <a:cs typeface="Times New Roman"/>
                <a:sym typeface="Times New Roman"/>
              </a:rPr>
              <a:t> </a:t>
            </a:r>
            <a:r>
              <a:rPr lang="en-US" sz="3600" b="1" spc="350" dirty="0" err="1">
                <a:solidFill>
                  <a:srgbClr val="000000"/>
                </a:solidFill>
                <a:latin typeface="+mj-lt"/>
                <a:ea typeface="Times New Roman"/>
                <a:cs typeface="Times New Roman"/>
                <a:sym typeface="Times New Roman"/>
              </a:rPr>
              <a:t>hàng</a:t>
            </a:r>
            <a:endParaRPr lang="en-US" sz="3600" b="1" spc="350" dirty="0">
              <a:solidFill>
                <a:srgbClr val="000000"/>
              </a:solidFill>
              <a:latin typeface="+mj-lt"/>
              <a:ea typeface="Times New Roman"/>
              <a:cs typeface="Times New Roman"/>
              <a:sym typeface="Times New Roman"/>
            </a:endParaRPr>
          </a:p>
        </p:txBody>
      </p:sp>
      <p:sp>
        <p:nvSpPr>
          <p:cNvPr id="9" name="TextBox 8">
            <a:extLst>
              <a:ext uri="{FF2B5EF4-FFF2-40B4-BE49-F238E27FC236}">
                <a16:creationId xmlns:a16="http://schemas.microsoft.com/office/drawing/2014/main" id="{D97318F3-909A-103B-59BE-16B70065125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0" name="Picture 9">
            <a:extLst>
              <a:ext uri="{FF2B5EF4-FFF2-40B4-BE49-F238E27FC236}">
                <a16:creationId xmlns:a16="http://schemas.microsoft.com/office/drawing/2014/main" id="{4D4AC8F5-AD70-9A6A-80B9-8B93786224B4}"/>
              </a:ext>
            </a:extLst>
          </p:cNvPr>
          <p:cNvPicPr>
            <a:picLocks noChangeAspect="1"/>
          </p:cNvPicPr>
          <p:nvPr/>
        </p:nvPicPr>
        <p:blipFill>
          <a:blip r:embed="rId5"/>
          <a:stretch>
            <a:fillRect/>
          </a:stretch>
        </p:blipFill>
        <p:spPr>
          <a:xfrm>
            <a:off x="1691818" y="2328356"/>
            <a:ext cx="13674878" cy="6086131"/>
          </a:xfrm>
          <a:prstGeom prst="rect">
            <a:avLst/>
          </a:prstGeom>
        </p:spPr>
      </p:pic>
    </p:spTree>
    <p:extLst>
      <p:ext uri="{BB962C8B-B14F-4D97-AF65-F5344CB8AC3E}">
        <p14:creationId xmlns:p14="http://schemas.microsoft.com/office/powerpoint/2010/main" val="2818551113"/>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0" y="3457583"/>
            <a:ext cx="8889987" cy="5800717"/>
          </a:xfrm>
          <a:custGeom>
            <a:avLst/>
            <a:gdLst/>
            <a:ahLst/>
            <a:cxnLst/>
            <a:rect l="l" t="t" r="r" b="b"/>
            <a:pathLst>
              <a:path w="8889987" h="5800717">
                <a:moveTo>
                  <a:pt x="0" y="0"/>
                </a:moveTo>
                <a:lnTo>
                  <a:pt x="8889987" y="0"/>
                </a:lnTo>
                <a:lnTo>
                  <a:pt x="8889987" y="5800717"/>
                </a:lnTo>
                <a:lnTo>
                  <a:pt x="0" y="5800717"/>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a:off x="8739107" y="3548486"/>
            <a:ext cx="9548893" cy="5618912"/>
          </a:xfrm>
          <a:custGeom>
            <a:avLst/>
            <a:gdLst/>
            <a:ahLst/>
            <a:cxnLst/>
            <a:rect l="l" t="t" r="r" b="b"/>
            <a:pathLst>
              <a:path w="9548893" h="5618912">
                <a:moveTo>
                  <a:pt x="0" y="0"/>
                </a:moveTo>
                <a:lnTo>
                  <a:pt x="9548893" y="0"/>
                </a:lnTo>
                <a:lnTo>
                  <a:pt x="9548893" y="5618911"/>
                </a:lnTo>
                <a:lnTo>
                  <a:pt x="0" y="5618911"/>
                </a:lnTo>
                <a:lnTo>
                  <a:pt x="0" y="0"/>
                </a:lnTo>
                <a:close/>
              </a:path>
            </a:pathLst>
          </a:custGeom>
          <a:blipFill>
            <a:blip r:embed="rId6"/>
            <a:stretch>
              <a:fillRect l="-4358" r="-4358"/>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200311" y="1245810"/>
            <a:ext cx="17020147" cy="1918335"/>
          </a:xfrm>
          <a:prstGeom prst="rect">
            <a:avLst/>
          </a:prstGeom>
        </p:spPr>
        <p:txBody>
          <a:bodyPr lIns="0" tIns="0" rIns="0" bIns="0" rtlCol="0" anchor="t">
            <a:spAutoFit/>
          </a:bodyPr>
          <a:lstStyle/>
          <a:p>
            <a:pPr algn="l">
              <a:lnSpc>
                <a:spcPts val="5040"/>
              </a:lnSpc>
              <a:spcBef>
                <a:spcPct val="0"/>
              </a:spcBef>
            </a:pPr>
            <a:r>
              <a:rPr lang="en-US" sz="3600" spc="219">
                <a:solidFill>
                  <a:srgbClr val="231F20"/>
                </a:solidFill>
                <a:latin typeface="Times New Roman" panose="02020603050405020304" pitchFamily="18" charset="0"/>
                <a:ea typeface="Arimo"/>
                <a:cs typeface="Times New Roman" panose="02020603050405020304" pitchFamily="18" charset="0"/>
                <a:sym typeface="Arimo"/>
              </a:rPr>
              <a:t>Tiếp theo</a:t>
            </a:r>
            <a:r>
              <a:rPr lang="en-US" sz="3600" b="1" spc="219">
                <a:solidFill>
                  <a:srgbClr val="231F20"/>
                </a:solidFill>
                <a:latin typeface="Times New Roman" panose="02020603050405020304" pitchFamily="18" charset="0"/>
                <a:ea typeface="Arimo Bold"/>
                <a:cs typeface="Times New Roman" panose="02020603050405020304" pitchFamily="18" charset="0"/>
                <a:sym typeface="Arimo Bold"/>
              </a:rPr>
              <a:t> vào Account → Bank Account → Add Bank Account</a:t>
            </a:r>
          </a:p>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Chọn ngân hàng từ danh sách đã tạo ở bước trước và nhập thông tin như số tài khoản, loại tài khoản, và các chi tiết khác</a:t>
            </a:r>
          </a:p>
        </p:txBody>
      </p:sp>
      <p:sp>
        <p:nvSpPr>
          <p:cNvPr id="9" name="TextBox 9"/>
          <p:cNvSpPr txBox="1"/>
          <p:nvPr/>
        </p:nvSpPr>
        <p:spPr>
          <a:xfrm>
            <a:off x="200311" y="814153"/>
            <a:ext cx="11287487"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3.6 Tạo tài khoản ngân hàng trên ERP</a:t>
            </a:r>
          </a:p>
        </p:txBody>
      </p:sp>
      <p:sp>
        <p:nvSpPr>
          <p:cNvPr id="10" name="TextBox 9">
            <a:extLst>
              <a:ext uri="{FF2B5EF4-FFF2-40B4-BE49-F238E27FC236}">
                <a16:creationId xmlns:a16="http://schemas.microsoft.com/office/drawing/2014/main" id="{74C089B2-6DDB-046A-65EC-25783B10A0B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1250816" y="4356735"/>
            <a:ext cx="15786368" cy="5564695"/>
          </a:xfrm>
          <a:custGeom>
            <a:avLst/>
            <a:gdLst/>
            <a:ahLst/>
            <a:cxnLst/>
            <a:rect l="l" t="t" r="r" b="b"/>
            <a:pathLst>
              <a:path w="15786368" h="5564695">
                <a:moveTo>
                  <a:pt x="0" y="0"/>
                </a:moveTo>
                <a:lnTo>
                  <a:pt x="15786368" y="0"/>
                </a:lnTo>
                <a:lnTo>
                  <a:pt x="15786368" y="5564695"/>
                </a:lnTo>
                <a:lnTo>
                  <a:pt x="0" y="5564695"/>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7"/>
          <p:cNvSpPr txBox="1"/>
          <p:nvPr/>
        </p:nvSpPr>
        <p:spPr>
          <a:xfrm>
            <a:off x="221547" y="1481048"/>
            <a:ext cx="17020147" cy="1871474"/>
          </a:xfrm>
          <a:prstGeom prst="rect">
            <a:avLst/>
          </a:prstGeom>
        </p:spPr>
        <p:txBody>
          <a:bodyPr lIns="0" tIns="0" rIns="0" bIns="0" rtlCol="0" anchor="t">
            <a:spAutoFit/>
          </a:bodyPr>
          <a:lstStyle/>
          <a:p>
            <a:pPr algn="l">
              <a:lnSpc>
                <a:spcPts val="5040"/>
              </a:lnSpc>
            </a:pPr>
            <a:r>
              <a:rPr lang="en-US" sz="3600" spc="219">
                <a:solidFill>
                  <a:srgbClr val="231F20"/>
                </a:solidFill>
                <a:latin typeface="Times New Roman" panose="02020603050405020304" pitchFamily="18" charset="0"/>
                <a:ea typeface="Arimo"/>
                <a:cs typeface="Times New Roman" panose="02020603050405020304" pitchFamily="18" charset="0"/>
                <a:sym typeface="Arimo"/>
              </a:rPr>
              <a:t>Tiếp theo tạo phương thức thanh toán, Vào </a:t>
            </a:r>
            <a:r>
              <a:rPr lang="en-US" sz="3600" b="1" spc="219">
                <a:solidFill>
                  <a:srgbClr val="231F20"/>
                </a:solidFill>
                <a:latin typeface="Times New Roman" panose="02020603050405020304" pitchFamily="18" charset="0"/>
                <a:ea typeface="Arimo Bold"/>
                <a:cs typeface="Times New Roman" panose="02020603050405020304" pitchFamily="18" charset="0"/>
                <a:sym typeface="Arimo Bold"/>
              </a:rPr>
              <a:t>Accounting → Mode of Payment</a:t>
            </a:r>
          </a:p>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Nhập các thông tin cần thiết như tên phương thức thanh toán, loại hình (tiền mặt, chuyển khoản ngân hàng, thẻ tín dụng, v.v.), và các chi tiết khác</a:t>
            </a:r>
          </a:p>
        </p:txBody>
      </p:sp>
      <p:sp>
        <p:nvSpPr>
          <p:cNvPr id="8" name="TextBox 8"/>
          <p:cNvSpPr txBox="1"/>
          <p:nvPr/>
        </p:nvSpPr>
        <p:spPr>
          <a:xfrm>
            <a:off x="226544" y="881851"/>
            <a:ext cx="11287487"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3.6 Tạo tài khoản ngân hàng trên ERP</a:t>
            </a:r>
          </a:p>
        </p:txBody>
      </p:sp>
      <p:sp>
        <p:nvSpPr>
          <p:cNvPr id="9" name="TextBox 8">
            <a:extLst>
              <a:ext uri="{FF2B5EF4-FFF2-40B4-BE49-F238E27FC236}">
                <a16:creationId xmlns:a16="http://schemas.microsoft.com/office/drawing/2014/main" id="{BD2F40EE-F810-080F-00AB-62F1FE08699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TextBox 6"/>
          <p:cNvSpPr txBox="1"/>
          <p:nvPr/>
        </p:nvSpPr>
        <p:spPr>
          <a:xfrm>
            <a:off x="226544" y="881851"/>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7" name="TextBox 7"/>
          <p:cNvSpPr txBox="1"/>
          <p:nvPr/>
        </p:nvSpPr>
        <p:spPr>
          <a:xfrm>
            <a:off x="206557" y="1963558"/>
            <a:ext cx="17020147" cy="6359883"/>
          </a:xfrm>
          <a:prstGeom prst="rect">
            <a:avLst/>
          </a:prstGeom>
        </p:spPr>
        <p:txBody>
          <a:bodyPr lIns="0" tIns="0" rIns="0" bIns="0" rtlCol="0" anchor="t">
            <a:spAutoFit/>
          </a:bodyPr>
          <a:lstStyle/>
          <a:p>
            <a:pPr marL="777243" lvl="1" indent="-388622" algn="l">
              <a:lnSpc>
                <a:spcPts val="5040"/>
              </a:lnSpc>
              <a:buFont typeface="Arial"/>
              <a:buChar char="•"/>
            </a:pPr>
            <a:r>
              <a:rPr lang="en-US" sz="3600" spc="219">
                <a:solidFill>
                  <a:srgbClr val="231F20"/>
                </a:solidFill>
                <a:latin typeface="Times New Roman" panose="02020603050405020304" pitchFamily="18" charset="0"/>
                <a:ea typeface="Arimo"/>
                <a:cs typeface="Times New Roman" panose="02020603050405020304" pitchFamily="18" charset="0"/>
                <a:sym typeface="Arimo"/>
              </a:rPr>
              <a:t>ERPNext đi kèm với một Mô-đun Quản lý Hàng tồn kho mạnh mẽ cho phép quản lý nhiều giao dịch Hàng tồn kho khác nhau như Biên lai mua hàng, Biên lai giao hàng và Nhập hàng tồn kho. Trong ERPNext, có thể quản lý khả năng truy xuất nguồn gốc sản phẩm của mình. Nó cũng đi kèm với Báo cáo Hàng tồn kho tích hợp như báo cáo Số dư hàng tồn kho cùng với các báo cáo khác để có thể nhìn rõ hơn về Hàng tồn kho của mình</a:t>
            </a:r>
          </a:p>
          <a:p>
            <a:pPr marL="777243" lvl="1" indent="-388622" algn="l">
              <a:lnSpc>
                <a:spcPts val="5040"/>
              </a:lnSpc>
              <a:buFont typeface="Arial"/>
              <a:buChar char="•"/>
            </a:pPr>
            <a:r>
              <a:rPr lang="en-US" sz="3600" spc="219">
                <a:solidFill>
                  <a:srgbClr val="231F20"/>
                </a:solidFill>
                <a:latin typeface="Times New Roman" panose="02020603050405020304" pitchFamily="18" charset="0"/>
                <a:ea typeface="Arimo"/>
                <a:cs typeface="Times New Roman" panose="02020603050405020304" pitchFamily="18" charset="0"/>
                <a:sym typeface="Arimo"/>
              </a:rPr>
              <a:t>Để test được hàng tồn kho trước tiên sẽ nhập 1 số hàng vào kho trước</a:t>
            </a:r>
          </a:p>
          <a:p>
            <a:pPr marL="777243" lvl="1" indent="-388622" algn="l">
              <a:lnSpc>
                <a:spcPts val="5040"/>
              </a:lnSpc>
              <a:buFont typeface="Arial"/>
              <a:buChar char="•"/>
            </a:pPr>
            <a:r>
              <a:rPr lang="en-US" sz="3600" spc="219">
                <a:solidFill>
                  <a:srgbClr val="231F20"/>
                </a:solidFill>
                <a:latin typeface="Times New Roman" panose="02020603050405020304" pitchFamily="18" charset="0"/>
                <a:ea typeface="Arimo"/>
                <a:cs typeface="Times New Roman" panose="02020603050405020304" pitchFamily="18" charset="0"/>
                <a:sym typeface="Arimo"/>
              </a:rPr>
              <a:t>Đầu tiên vào Stock → Purchase Receipt nhập 1 số lượng lớn giày chả hạn 100 đôi và lưu hàng này vào kho Store - N3</a:t>
            </a:r>
          </a:p>
          <a:p>
            <a:pPr algn="l">
              <a:lnSpc>
                <a:spcPts val="5040"/>
              </a:lnSpc>
              <a:spcBef>
                <a:spcPct val="0"/>
              </a:spcBef>
            </a:pPr>
            <a:endParaRPr lang="en-US" sz="3600" spc="219">
              <a:solidFill>
                <a:srgbClr val="231F20"/>
              </a:solidFill>
              <a:latin typeface="Times New Roman" panose="02020603050405020304" pitchFamily="18" charset="0"/>
              <a:ea typeface="Arimo"/>
              <a:cs typeface="Times New Roman" panose="02020603050405020304" pitchFamily="18" charset="0"/>
              <a:sym typeface="Arimo"/>
            </a:endParaRPr>
          </a:p>
        </p:txBody>
      </p:sp>
      <p:sp>
        <p:nvSpPr>
          <p:cNvPr id="8" name="TextBox 7">
            <a:extLst>
              <a:ext uri="{FF2B5EF4-FFF2-40B4-BE49-F238E27FC236}">
                <a16:creationId xmlns:a16="http://schemas.microsoft.com/office/drawing/2014/main" id="{26CDC209-5A2F-ED5A-9CCA-7A7D972C0653}"/>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8077200" y="647700"/>
            <a:ext cx="6716823" cy="4757490"/>
          </a:xfrm>
          <a:custGeom>
            <a:avLst/>
            <a:gdLst/>
            <a:ahLst/>
            <a:cxnLst/>
            <a:rect l="l" t="t" r="r" b="b"/>
            <a:pathLst>
              <a:path w="9308955" h="6679175">
                <a:moveTo>
                  <a:pt x="0" y="0"/>
                </a:moveTo>
                <a:lnTo>
                  <a:pt x="9308955" y="0"/>
                </a:lnTo>
                <a:lnTo>
                  <a:pt x="9308955" y="6679175"/>
                </a:lnTo>
                <a:lnTo>
                  <a:pt x="0" y="6679175"/>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a:off x="6705600" y="5829300"/>
            <a:ext cx="9984256" cy="4076700"/>
          </a:xfrm>
          <a:custGeom>
            <a:avLst/>
            <a:gdLst/>
            <a:ahLst/>
            <a:cxnLst/>
            <a:rect l="l" t="t" r="r" b="b"/>
            <a:pathLst>
              <a:path w="11301259" h="4577010">
                <a:moveTo>
                  <a:pt x="0" y="0"/>
                </a:moveTo>
                <a:lnTo>
                  <a:pt x="11301259" y="0"/>
                </a:lnTo>
                <a:lnTo>
                  <a:pt x="11301259" y="4577010"/>
                </a:lnTo>
                <a:lnTo>
                  <a:pt x="0" y="4577010"/>
                </a:lnTo>
                <a:lnTo>
                  <a:pt x="0" y="0"/>
                </a:lnTo>
                <a:close/>
              </a:path>
            </a:pathLst>
          </a:custGeom>
          <a:blipFill>
            <a:blip r:embed="rId6"/>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422059" y="1799596"/>
            <a:ext cx="5007598" cy="589072"/>
          </a:xfrm>
          <a:prstGeom prst="rect">
            <a:avLst/>
          </a:prstGeom>
        </p:spPr>
        <p:txBody>
          <a:bodyPr lIns="0" tIns="0" rIns="0" bIns="0" rtlCol="0" anchor="t">
            <a:spAutoFit/>
          </a:bodyPr>
          <a:lstStyle/>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Điền các thông tin</a:t>
            </a:r>
          </a:p>
        </p:txBody>
      </p:sp>
      <p:sp>
        <p:nvSpPr>
          <p:cNvPr id="9" name="TextBox 9"/>
          <p:cNvSpPr txBox="1"/>
          <p:nvPr/>
        </p:nvSpPr>
        <p:spPr>
          <a:xfrm>
            <a:off x="228600" y="7339965"/>
            <a:ext cx="5007598" cy="1230273"/>
          </a:xfrm>
          <a:prstGeom prst="rect">
            <a:avLst/>
          </a:prstGeom>
        </p:spPr>
        <p:txBody>
          <a:bodyPr lIns="0" tIns="0" rIns="0" bIns="0" rtlCol="0" anchor="t">
            <a:spAutoFit/>
          </a:bodyPr>
          <a:lstStyle/>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Vào Stock Ledger để xem hàng tồn trong kho</a:t>
            </a:r>
          </a:p>
        </p:txBody>
      </p:sp>
      <p:sp>
        <p:nvSpPr>
          <p:cNvPr id="10" name="TextBox 6">
            <a:extLst>
              <a:ext uri="{FF2B5EF4-FFF2-40B4-BE49-F238E27FC236}">
                <a16:creationId xmlns:a16="http://schemas.microsoft.com/office/drawing/2014/main" id="{0C278A1D-D078-98F9-F8A7-6F94A1F9DE9A}"/>
              </a:ext>
            </a:extLst>
          </p:cNvPr>
          <p:cNvSpPr txBox="1"/>
          <p:nvPr/>
        </p:nvSpPr>
        <p:spPr>
          <a:xfrm>
            <a:off x="226544" y="881851"/>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11" name="TextBox 10">
            <a:extLst>
              <a:ext uri="{FF2B5EF4-FFF2-40B4-BE49-F238E27FC236}">
                <a16:creationId xmlns:a16="http://schemas.microsoft.com/office/drawing/2014/main" id="{B147D3FB-C82A-35BE-F080-29049760A0C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4648200" y="4758877"/>
            <a:ext cx="9254075" cy="5528123"/>
          </a:xfrm>
          <a:custGeom>
            <a:avLst/>
            <a:gdLst/>
            <a:ahLst/>
            <a:cxnLst/>
            <a:rect l="l" t="t" r="r" b="b"/>
            <a:pathLst>
              <a:path w="9772696" h="5949129">
                <a:moveTo>
                  <a:pt x="0" y="0"/>
                </a:moveTo>
                <a:lnTo>
                  <a:pt x="9772696" y="0"/>
                </a:lnTo>
                <a:lnTo>
                  <a:pt x="9772696" y="5949129"/>
                </a:lnTo>
                <a:lnTo>
                  <a:pt x="0" y="5949129"/>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7"/>
          <p:cNvSpPr txBox="1"/>
          <p:nvPr/>
        </p:nvSpPr>
        <p:spPr>
          <a:xfrm>
            <a:off x="228600" y="1777193"/>
            <a:ext cx="17020147" cy="1871474"/>
          </a:xfrm>
          <a:prstGeom prst="rect">
            <a:avLst/>
          </a:prstGeom>
        </p:spPr>
        <p:txBody>
          <a:bodyPr lIns="0" tIns="0" rIns="0" bIns="0" rtlCol="0" anchor="t">
            <a:spAutoFit/>
          </a:bodyPr>
          <a:lstStyle/>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Tiếp theo ở </a:t>
            </a:r>
            <a:r>
              <a:rPr lang="en-US" sz="3600" b="1" spc="222">
                <a:solidFill>
                  <a:srgbClr val="231F20"/>
                </a:solidFill>
                <a:latin typeface="Times New Roman" panose="02020603050405020304" pitchFamily="18" charset="0"/>
                <a:ea typeface="Arimo Bold"/>
                <a:cs typeface="Times New Roman" panose="02020603050405020304" pitchFamily="18" charset="0"/>
                <a:sym typeface="Arimo Bold"/>
              </a:rPr>
              <a:t>Stock Entry</a:t>
            </a:r>
            <a:r>
              <a:rPr lang="en-US" sz="3600" spc="222">
                <a:solidFill>
                  <a:srgbClr val="231F20"/>
                </a:solidFill>
                <a:latin typeface="Times New Roman" panose="02020603050405020304" pitchFamily="18" charset="0"/>
                <a:ea typeface="Arimo"/>
                <a:cs typeface="Times New Roman" panose="02020603050405020304" pitchFamily="18" charset="0"/>
                <a:sym typeface="Arimo"/>
              </a:rPr>
              <a:t> là nó được sử dụng để nhập hàng vào kho trong nhiều tình huống khác nhau mà không cần liên kết với nhà cung cấp hoặc đơn đặt hàng cụ thể như ở trên. Nó cũng cập nhật số lượng hàng hóa trong kho.</a:t>
            </a:r>
          </a:p>
        </p:txBody>
      </p:sp>
      <p:sp>
        <p:nvSpPr>
          <p:cNvPr id="8" name="TextBox 8"/>
          <p:cNvSpPr txBox="1"/>
          <p:nvPr/>
        </p:nvSpPr>
        <p:spPr>
          <a:xfrm>
            <a:off x="228600" y="3726092"/>
            <a:ext cx="7868912" cy="589072"/>
          </a:xfrm>
          <a:prstGeom prst="rect">
            <a:avLst/>
          </a:prstGeom>
        </p:spPr>
        <p:txBody>
          <a:bodyPr lIns="0" tIns="0" rIns="0" bIns="0" rtlCol="0" anchor="t">
            <a:spAutoFit/>
          </a:bodyPr>
          <a:lstStyle/>
          <a:p>
            <a:pPr algn="l">
              <a:lnSpc>
                <a:spcPts val="5040"/>
              </a:lnSpc>
              <a:spcBef>
                <a:spcPct val="0"/>
              </a:spcBef>
            </a:pPr>
            <a:r>
              <a:rPr lang="en-US" sz="3600" spc="222">
                <a:solidFill>
                  <a:srgbClr val="231F20"/>
                </a:solidFill>
                <a:latin typeface="Times New Roman" panose="02020603050405020304" pitchFamily="18" charset="0"/>
                <a:ea typeface="Arimo"/>
                <a:cs typeface="Times New Roman" panose="02020603050405020304" pitchFamily="18" charset="0"/>
                <a:sym typeface="Arimo"/>
              </a:rPr>
              <a:t>Vào Stock → Stock Entry</a:t>
            </a:r>
          </a:p>
        </p:txBody>
      </p:sp>
      <p:sp>
        <p:nvSpPr>
          <p:cNvPr id="9" name="TextBox 9"/>
          <p:cNvSpPr txBox="1"/>
          <p:nvPr/>
        </p:nvSpPr>
        <p:spPr>
          <a:xfrm>
            <a:off x="226544" y="953130"/>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10" name="TextBox 9">
            <a:extLst>
              <a:ext uri="{FF2B5EF4-FFF2-40B4-BE49-F238E27FC236}">
                <a16:creationId xmlns:a16="http://schemas.microsoft.com/office/drawing/2014/main" id="{C1AFAFF3-B318-2D2E-C406-5C6E17CB52D9}"/>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11900945" y="1951727"/>
            <a:ext cx="5870393" cy="5427901"/>
          </a:xfrm>
          <a:custGeom>
            <a:avLst/>
            <a:gdLst/>
            <a:ahLst/>
            <a:cxnLst/>
            <a:rect l="l" t="t" r="r" b="b"/>
            <a:pathLst>
              <a:path w="5870393" h="5427901">
                <a:moveTo>
                  <a:pt x="0" y="0"/>
                </a:moveTo>
                <a:lnTo>
                  <a:pt x="5870393" y="0"/>
                </a:lnTo>
                <a:lnTo>
                  <a:pt x="5870393" y="5427901"/>
                </a:lnTo>
                <a:lnTo>
                  <a:pt x="0" y="5427901"/>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7"/>
          <p:cNvSpPr txBox="1"/>
          <p:nvPr/>
        </p:nvSpPr>
        <p:spPr>
          <a:xfrm>
            <a:off x="228600" y="1559916"/>
            <a:ext cx="10431602" cy="6934199"/>
          </a:xfrm>
          <a:prstGeom prst="rect">
            <a:avLst/>
          </a:prstGeom>
        </p:spPr>
        <p:txBody>
          <a:bodyPr lIns="0" tIns="0" rIns="0" bIns="0" rtlCol="0" anchor="t">
            <a:spAutoFit/>
          </a:bodyPr>
          <a:lstStyle/>
          <a:p>
            <a:pPr algn="l">
              <a:lnSpc>
                <a:spcPts val="4200"/>
              </a:lnSpc>
              <a:spcBef>
                <a:spcPct val="0"/>
              </a:spcBef>
            </a:pP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Material Receipt: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Nhập</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vào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mà</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không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có</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hóa</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đơn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mua</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Thường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dùng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việc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nhập</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từ</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sản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hoặc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trả</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lại</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p>
          <a:p>
            <a:pPr algn="l">
              <a:lnSpc>
                <a:spcPts val="4200"/>
              </a:lnSpc>
              <a:spcBef>
                <a:spcPct val="0"/>
              </a:spcBef>
            </a:pP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Material Issue:</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khỏi</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thường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dùng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sản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hoặc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các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mục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đích</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nội</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bộ</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p>
          <a:p>
            <a:pPr algn="l">
              <a:lnSpc>
                <a:spcPts val="4200"/>
              </a:lnSpc>
              <a:spcBef>
                <a:spcPct val="0"/>
              </a:spcBef>
            </a:pP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Material Transfer:</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Chuyển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hàng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từ</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này</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sang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khác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p>
          <a:p>
            <a:pPr algn="l">
              <a:lnSpc>
                <a:spcPts val="4200"/>
              </a:lnSpc>
              <a:spcBef>
                <a:spcPct val="0"/>
              </a:spcBef>
            </a:pP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Manufacture:</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Sử</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dụng</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việc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nhập</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nguyên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vật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liệu</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liên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quan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đến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sản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p>
          <a:p>
            <a:pPr algn="l">
              <a:lnSpc>
                <a:spcPts val="4200"/>
              </a:lnSpc>
              <a:spcBef>
                <a:spcPct val="0"/>
              </a:spcBef>
            </a:pP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Material Transfer for Manufacture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Chuyển</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Vật</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Tư</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để</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Sản</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 </a:t>
            </a:r>
            <a:r>
              <a:rPr lang="en-US" sz="3000" b="1" spc="185" dirty="0" err="1">
                <a:solidFill>
                  <a:srgbClr val="231F20"/>
                </a:solidFill>
                <a:latin typeface="Times New Roman" panose="02020603050405020304" pitchFamily="18" charset="0"/>
                <a:ea typeface="Arimo Bold"/>
                <a:cs typeface="Times New Roman" panose="02020603050405020304" pitchFamily="18" charset="0"/>
                <a:sym typeface="Arimo Bold"/>
              </a:rPr>
              <a:t>Xuất</a:t>
            </a:r>
            <a:r>
              <a:rPr lang="en-US" sz="3000" b="1" spc="185" dirty="0">
                <a:solidFill>
                  <a:srgbClr val="231F20"/>
                </a:solidFill>
                <a:latin typeface="Times New Roman" panose="02020603050405020304" pitchFamily="18" charset="0"/>
                <a:ea typeface="Arimo Bold"/>
                <a:cs typeface="Times New Roman" panose="02020603050405020304" pitchFamily="18" charset="0"/>
                <a:sym typeface="Arimo Bold"/>
              </a:rPr>
              <a: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Chuyển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các</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nguyên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vật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liệu</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từ</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nguồn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ví</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dụ</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lưu</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trữ</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nguyên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vật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liệu</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sang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kho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sản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để</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chuẩn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bị</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cho</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quá</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trình</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sản</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 </a:t>
            </a:r>
            <a:r>
              <a:rPr lang="en-US" sz="3000" spc="185" dirty="0" err="1">
                <a:solidFill>
                  <a:srgbClr val="231F20"/>
                </a:solidFill>
                <a:latin typeface="Times New Roman" panose="02020603050405020304" pitchFamily="18" charset="0"/>
                <a:ea typeface="Arimo"/>
                <a:cs typeface="Times New Roman" panose="02020603050405020304" pitchFamily="18" charset="0"/>
                <a:sym typeface="Arimo"/>
              </a:rPr>
              <a:t>xuất</a:t>
            </a:r>
            <a:r>
              <a:rPr lang="en-US" sz="3000" spc="185" dirty="0">
                <a:solidFill>
                  <a:srgbClr val="231F20"/>
                </a:solidFill>
                <a:latin typeface="Times New Roman" panose="02020603050405020304" pitchFamily="18" charset="0"/>
                <a:ea typeface="Arimo"/>
                <a:cs typeface="Times New Roman" panose="02020603050405020304" pitchFamily="18" charset="0"/>
                <a:sym typeface="Arimo"/>
              </a:rPr>
              <a:t>.</a:t>
            </a:r>
          </a:p>
        </p:txBody>
      </p:sp>
      <p:sp>
        <p:nvSpPr>
          <p:cNvPr id="8" name="TextBox 8"/>
          <p:cNvSpPr txBox="1"/>
          <p:nvPr/>
        </p:nvSpPr>
        <p:spPr>
          <a:xfrm>
            <a:off x="226544" y="881851"/>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9" name="TextBox 8">
            <a:extLst>
              <a:ext uri="{FF2B5EF4-FFF2-40B4-BE49-F238E27FC236}">
                <a16:creationId xmlns:a16="http://schemas.microsoft.com/office/drawing/2014/main" id="{A6634E0A-74CD-88D3-B565-96DCA5C3BA1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51C6-E3CB-E31D-5F73-07D841CD5A80}"/>
            </a:ext>
          </a:extLst>
        </p:cNvPr>
        <p:cNvGrpSpPr/>
        <p:nvPr/>
      </p:nvGrpSpPr>
      <p:grpSpPr>
        <a:xfrm>
          <a:off x="0" y="0"/>
          <a:ext cx="0" cy="0"/>
          <a:chOff x="0" y="0"/>
          <a:chExt cx="0" cy="0"/>
        </a:xfrm>
      </p:grpSpPr>
      <p:sp>
        <p:nvSpPr>
          <p:cNvPr id="33" name="Freeform 33">
            <a:extLst>
              <a:ext uri="{FF2B5EF4-FFF2-40B4-BE49-F238E27FC236}">
                <a16:creationId xmlns:a16="http://schemas.microsoft.com/office/drawing/2014/main" id="{92DEB2CD-2EC6-DAA5-44E1-DEF0A4117497}"/>
              </a:ext>
            </a:extLst>
          </p:cNvPr>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54238E8B-5615-EE7B-1AFD-15CA3457A36A}"/>
              </a:ext>
            </a:extLst>
          </p:cNvPr>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6" name="AutoShape 4" descr="k-means-clustering · GitHub Topics · GitHub">
            <a:extLst>
              <a:ext uri="{FF2B5EF4-FFF2-40B4-BE49-F238E27FC236}">
                <a16:creationId xmlns:a16="http://schemas.microsoft.com/office/drawing/2014/main" id="{6CB4A290-608E-3F7D-75FD-44403D0269B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AutoShape 6" descr="k-means-clustering · GitHub Topics · GitHub">
            <a:extLst>
              <a:ext uri="{FF2B5EF4-FFF2-40B4-BE49-F238E27FC236}">
                <a16:creationId xmlns:a16="http://schemas.microsoft.com/office/drawing/2014/main" id="{74C76B48-9718-CED2-74BF-5B6202474AFA}"/>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a:extLst>
              <a:ext uri="{FF2B5EF4-FFF2-40B4-BE49-F238E27FC236}">
                <a16:creationId xmlns:a16="http://schemas.microsoft.com/office/drawing/2014/main" id="{ED27E607-D143-445D-A0E4-20B865E92EF7}"/>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6"/>
            <a:stretch>
              <a:fillRect/>
            </a:stretch>
          </a:blipFill>
        </p:spPr>
        <p:txBody>
          <a:bodyPr/>
          <a:lstStyle/>
          <a:p>
            <a:endParaRPr lang="en-US"/>
          </a:p>
        </p:txBody>
      </p:sp>
      <p:sp>
        <p:nvSpPr>
          <p:cNvPr id="2" name="Freeform 52">
            <a:extLst>
              <a:ext uri="{FF2B5EF4-FFF2-40B4-BE49-F238E27FC236}">
                <a16:creationId xmlns:a16="http://schemas.microsoft.com/office/drawing/2014/main" id="{6151F8C1-C2B5-D91A-B1AA-276F436D2A81}"/>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Freeform 51">
            <a:extLst>
              <a:ext uri="{FF2B5EF4-FFF2-40B4-BE49-F238E27FC236}">
                <a16:creationId xmlns:a16="http://schemas.microsoft.com/office/drawing/2014/main" id="{61D64C21-A528-8819-600D-F096EFC1D1AE}"/>
              </a:ext>
            </a:extLst>
          </p:cNvPr>
          <p:cNvSpPr/>
          <p:nvPr/>
        </p:nvSpPr>
        <p:spPr>
          <a:xfrm>
            <a:off x="16228779" y="773430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2062A8DE-30AB-F4C2-A594-E148F1475B1A}"/>
              </a:ext>
            </a:extLst>
          </p:cNvPr>
          <p:cNvSpPr txBox="1"/>
          <p:nvPr/>
        </p:nvSpPr>
        <p:spPr>
          <a:xfrm>
            <a:off x="1828572" y="24107"/>
            <a:ext cx="7278787" cy="1323439"/>
          </a:xfrm>
          <a:prstGeom prst="rect">
            <a:avLst/>
          </a:prstGeom>
          <a:noFill/>
        </p:spPr>
        <p:txBody>
          <a:bodyPr wrap="none" rtlCol="0">
            <a:spAutoFit/>
          </a:bodyPr>
          <a:lstStyle/>
          <a:p>
            <a:r>
              <a:rPr lang="en-US" sz="4000">
                <a:latin typeface="Times New Roman" panose="02020603050405020304" pitchFamily="18" charset="0"/>
                <a:cs typeface="Times New Roman" panose="02020603050405020304" pitchFamily="18" charset="0"/>
              </a:rPr>
              <a:t>I. </a:t>
            </a:r>
            <a:r>
              <a:rPr lang="en-US" sz="4000" spc="247">
                <a:solidFill>
                  <a:srgbClr val="231F20"/>
                </a:solidFill>
                <a:latin typeface="Times New Roman" panose="02020603050405020304" pitchFamily="18" charset="0"/>
                <a:ea typeface="Open Sauce"/>
                <a:cs typeface="Times New Roman" panose="02020603050405020304" pitchFamily="18" charset="0"/>
                <a:sym typeface="Open Sauce"/>
              </a:rPr>
              <a:t>Bối cảnh và vấn đề hiện nay</a:t>
            </a:r>
          </a:p>
          <a:p>
            <a:endParaRPr lang="en-US" sz="4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652D8F-9245-990E-9780-C7122FCC5260}"/>
              </a:ext>
            </a:extLst>
          </p:cNvPr>
          <p:cNvSpPr txBox="1"/>
          <p:nvPr/>
        </p:nvSpPr>
        <p:spPr>
          <a:xfrm>
            <a:off x="1855611" y="868382"/>
            <a:ext cx="11353800" cy="3416320"/>
          </a:xfrm>
          <a:prstGeom prst="rect">
            <a:avLst/>
          </a:prstGeom>
          <a:noFill/>
        </p:spPr>
        <p:txBody>
          <a:bodyPr wrap="square">
            <a:spAutoFit/>
          </a:bodyPr>
          <a:lstStyle/>
          <a:p>
            <a:r>
              <a:rPr lang="vi-VN" sz="3600" b="0" i="0" u="none" strike="noStrike">
                <a:solidFill>
                  <a:srgbClr val="000000"/>
                </a:solidFill>
                <a:effectLst/>
                <a:latin typeface="Times New Roman" panose="02020603050405020304" pitchFamily="18" charset="0"/>
              </a:rPr>
              <a:t>Tuy nhiên, việc xây dựng một hệ thống website bán giày đòi hỏi nhiều nguồn lực, từ chi phí phát triển đến việc quản lý và vận hành. Do đó, các giải pháp dựa trên nền tảng mã nguồn mở như </a:t>
            </a:r>
            <a:r>
              <a:rPr lang="vi-VN" sz="3600" b="1" i="0" u="none" strike="noStrike">
                <a:solidFill>
                  <a:srgbClr val="000000"/>
                </a:solidFill>
                <a:effectLst/>
                <a:latin typeface="Times New Roman" panose="02020603050405020304" pitchFamily="18" charset="0"/>
              </a:rPr>
              <a:t>WordPress</a:t>
            </a:r>
            <a:r>
              <a:rPr lang="vi-VN" sz="3600" b="0" i="0" u="none" strike="noStrike">
                <a:solidFill>
                  <a:srgbClr val="000000"/>
                </a:solidFill>
                <a:effectLst/>
                <a:latin typeface="Times New Roman" panose="02020603050405020304" pitchFamily="18" charset="0"/>
              </a:rPr>
              <a:t> </a:t>
            </a:r>
            <a:r>
              <a:rPr lang="en-US" sz="3600" b="0" i="0" u="none" strike="noStrike">
                <a:solidFill>
                  <a:srgbClr val="000000"/>
                </a:solidFill>
                <a:effectLst/>
                <a:latin typeface="Times New Roman" panose="02020603050405020304" pitchFamily="18" charset="0"/>
              </a:rPr>
              <a:t>từ </a:t>
            </a:r>
            <a:r>
              <a:rPr lang="vi-VN" sz="3600" b="1" i="0" strike="noStrike">
                <a:effectLst/>
                <a:latin typeface="Times New Roman" panose="02020603050405020304" pitchFamily="18" charset="0"/>
                <a:hlinkClick r:id="rId9">
                  <a:extLst>
                    <a:ext uri="{A12FA001-AC4F-418D-AE19-62706E023703}">
                      <ahyp:hlinkClr xmlns:ahyp="http://schemas.microsoft.com/office/drawing/2018/hyperlinkcolor" val="tx"/>
                    </a:ext>
                  </a:extLst>
                </a:hlinkClick>
              </a:rPr>
              <a:t>DigitalOcean</a:t>
            </a:r>
            <a:r>
              <a:rPr lang="vi-VN" sz="3600" b="0" i="0" u="none" strike="noStrike">
                <a:solidFill>
                  <a:srgbClr val="000000"/>
                </a:solidFill>
                <a:effectLst/>
                <a:latin typeface="Times New Roman" panose="02020603050405020304" pitchFamily="18" charset="0"/>
              </a:rPr>
              <a:t> được xem là giải pháp hiệu quả về chi phí, dễ triển khai và quản lý, đồng thời có khả năng mở rộng linh hoạt.</a:t>
            </a:r>
            <a:endParaRPr lang="en-US" sz="3600" dirty="0"/>
          </a:p>
        </p:txBody>
      </p:sp>
      <p:pic>
        <p:nvPicPr>
          <p:cNvPr id="9" name="Picture 4" descr="How to install WordPress on VPS from Digital Ocean? - Cloudlaya | Blog">
            <a:extLst>
              <a:ext uri="{FF2B5EF4-FFF2-40B4-BE49-F238E27FC236}">
                <a16:creationId xmlns:a16="http://schemas.microsoft.com/office/drawing/2014/main" id="{06A0712F-BCAE-5AED-FD1A-A99DCEFF1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4688680"/>
            <a:ext cx="10037163" cy="501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68653"/>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228600" y="2320144"/>
            <a:ext cx="17295299" cy="5642591"/>
          </a:xfrm>
          <a:custGeom>
            <a:avLst/>
            <a:gdLst/>
            <a:ahLst/>
            <a:cxnLst/>
            <a:rect l="l" t="t" r="r" b="b"/>
            <a:pathLst>
              <a:path w="17295299" h="5642591">
                <a:moveTo>
                  <a:pt x="0" y="0"/>
                </a:moveTo>
                <a:lnTo>
                  <a:pt x="17295298" y="0"/>
                </a:lnTo>
                <a:lnTo>
                  <a:pt x="17295298" y="5642591"/>
                </a:lnTo>
                <a:lnTo>
                  <a:pt x="0" y="5642591"/>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Freeform 7"/>
          <p:cNvSpPr/>
          <p:nvPr/>
        </p:nvSpPr>
        <p:spPr>
          <a:xfrm>
            <a:off x="10668000" y="7886700"/>
            <a:ext cx="4929606" cy="2272068"/>
          </a:xfrm>
          <a:custGeom>
            <a:avLst/>
            <a:gdLst/>
            <a:ahLst/>
            <a:cxnLst/>
            <a:rect l="l" t="t" r="r" b="b"/>
            <a:pathLst>
              <a:path w="5487650" h="2688647">
                <a:moveTo>
                  <a:pt x="0" y="0"/>
                </a:moveTo>
                <a:lnTo>
                  <a:pt x="5487650" y="0"/>
                </a:lnTo>
                <a:lnTo>
                  <a:pt x="5487650" y="2688647"/>
                </a:lnTo>
                <a:lnTo>
                  <a:pt x="0" y="2688647"/>
                </a:lnTo>
                <a:lnTo>
                  <a:pt x="0" y="0"/>
                </a:lnTo>
                <a:close/>
              </a:path>
            </a:pathLst>
          </a:custGeom>
          <a:blipFill>
            <a:blip r:embed="rId6"/>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226544" y="864424"/>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9" name="TextBox 9"/>
          <p:cNvSpPr txBox="1"/>
          <p:nvPr/>
        </p:nvSpPr>
        <p:spPr>
          <a:xfrm>
            <a:off x="226544" y="1471024"/>
            <a:ext cx="11749444" cy="624017"/>
          </a:xfrm>
          <a:prstGeom prst="rect">
            <a:avLst/>
          </a:prstGeom>
        </p:spPr>
        <p:txBody>
          <a:bodyPr lIns="0" tIns="0" rIns="0" bIns="0" rtlCol="0" anchor="t">
            <a:spAutoFit/>
          </a:bodyPr>
          <a:lstStyle/>
          <a:p>
            <a:pPr algn="ctr">
              <a:lnSpc>
                <a:spcPts val="5320"/>
              </a:lnSpc>
              <a:spcBef>
                <a:spcPct val="0"/>
              </a:spcBef>
            </a:pPr>
            <a:r>
              <a:rPr lang="en-US" sz="3800" spc="234">
                <a:solidFill>
                  <a:srgbClr val="231F20"/>
                </a:solidFill>
                <a:latin typeface="Times New Roman" panose="02020603050405020304" pitchFamily="18" charset="0"/>
                <a:ea typeface="Arimo"/>
                <a:cs typeface="Times New Roman" panose="02020603050405020304" pitchFamily="18" charset="0"/>
                <a:sym typeface="Arimo"/>
              </a:rPr>
              <a:t>Khi thêm xong vào Stock Ledger để xem tồn kho</a:t>
            </a:r>
          </a:p>
        </p:txBody>
      </p:sp>
      <p:sp>
        <p:nvSpPr>
          <p:cNvPr id="10" name="TextBox 10"/>
          <p:cNvSpPr txBox="1"/>
          <p:nvPr/>
        </p:nvSpPr>
        <p:spPr>
          <a:xfrm>
            <a:off x="381000" y="8622084"/>
            <a:ext cx="9474756" cy="624017"/>
          </a:xfrm>
          <a:prstGeom prst="rect">
            <a:avLst/>
          </a:prstGeom>
        </p:spPr>
        <p:txBody>
          <a:bodyPr lIns="0" tIns="0" rIns="0" bIns="0" rtlCol="0" anchor="t">
            <a:spAutoFit/>
          </a:bodyPr>
          <a:lstStyle/>
          <a:p>
            <a:pPr algn="l">
              <a:lnSpc>
                <a:spcPts val="5320"/>
              </a:lnSpc>
              <a:spcBef>
                <a:spcPct val="0"/>
              </a:spcBef>
            </a:pPr>
            <a:r>
              <a:rPr lang="en-US" sz="3800" spc="234">
                <a:solidFill>
                  <a:srgbClr val="231F20"/>
                </a:solidFill>
                <a:latin typeface="Times New Roman" panose="02020603050405020304" pitchFamily="18" charset="0"/>
                <a:ea typeface="Arimo"/>
                <a:cs typeface="Times New Roman" panose="02020603050405020304" pitchFamily="18" charset="0"/>
                <a:sym typeface="Arimo"/>
              </a:rPr>
              <a:t> Và có thể xuất ra csv hoặc pdf để xem</a:t>
            </a:r>
          </a:p>
        </p:txBody>
      </p:sp>
      <p:sp>
        <p:nvSpPr>
          <p:cNvPr id="11" name="TextBox 10">
            <a:extLst>
              <a:ext uri="{FF2B5EF4-FFF2-40B4-BE49-F238E27FC236}">
                <a16:creationId xmlns:a16="http://schemas.microsoft.com/office/drawing/2014/main" id="{758AA9FC-8653-EDFE-6ADE-9510DF6A4214}"/>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3989" y="9258300"/>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 name="Freeform 3"/>
          <p:cNvSpPr/>
          <p:nvPr/>
        </p:nvSpPr>
        <p:spPr>
          <a:xfrm>
            <a:off x="15081511" y="-688348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6"/>
          <p:cNvSpPr/>
          <p:nvPr/>
        </p:nvSpPr>
        <p:spPr>
          <a:xfrm>
            <a:off x="2819400" y="3582913"/>
            <a:ext cx="14439900" cy="6621394"/>
          </a:xfrm>
          <a:custGeom>
            <a:avLst/>
            <a:gdLst/>
            <a:ahLst/>
            <a:cxnLst/>
            <a:rect l="l" t="t" r="r" b="b"/>
            <a:pathLst>
              <a:path w="15595249" h="7037356">
                <a:moveTo>
                  <a:pt x="0" y="0"/>
                </a:moveTo>
                <a:lnTo>
                  <a:pt x="15595249" y="0"/>
                </a:lnTo>
                <a:lnTo>
                  <a:pt x="15595249" y="7037356"/>
                </a:lnTo>
                <a:lnTo>
                  <a:pt x="0" y="7037356"/>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7"/>
          <p:cNvSpPr txBox="1"/>
          <p:nvPr/>
        </p:nvSpPr>
        <p:spPr>
          <a:xfrm>
            <a:off x="226544" y="922645"/>
            <a:ext cx="9357236" cy="431657"/>
          </a:xfrm>
          <a:prstGeom prst="rect">
            <a:avLst/>
          </a:prstGeom>
        </p:spPr>
        <p:txBody>
          <a:bodyPr lIns="0" tIns="0" rIns="0" bIns="0" rtlCol="0" anchor="t">
            <a:spAutoFit/>
          </a:bodyPr>
          <a:lstStyle/>
          <a:p>
            <a:pPr algn="l">
              <a:lnSpc>
                <a:spcPts val="3308"/>
              </a:lnSpc>
            </a:pPr>
            <a:r>
              <a:rPr lang="en-US" sz="3800" b="1" spc="234">
                <a:solidFill>
                  <a:srgbClr val="231F20"/>
                </a:solidFill>
                <a:latin typeface="Times New Roman" panose="02020603050405020304" pitchFamily="18" charset="0"/>
                <a:ea typeface="Arimo Bold"/>
                <a:cs typeface="Times New Roman" panose="02020603050405020304" pitchFamily="18" charset="0"/>
                <a:sym typeface="Arimo Bold"/>
              </a:rPr>
              <a:t>3.7 Quản lý tồn kho</a:t>
            </a:r>
          </a:p>
        </p:txBody>
      </p:sp>
      <p:sp>
        <p:nvSpPr>
          <p:cNvPr id="8" name="TextBox 8"/>
          <p:cNvSpPr txBox="1"/>
          <p:nvPr/>
        </p:nvSpPr>
        <p:spPr>
          <a:xfrm>
            <a:off x="191125" y="1564571"/>
            <a:ext cx="15608356" cy="1998980"/>
          </a:xfrm>
          <a:prstGeom prst="rect">
            <a:avLst/>
          </a:prstGeom>
        </p:spPr>
        <p:txBody>
          <a:bodyPr lIns="0" tIns="0" rIns="0" bIns="0" rtlCol="0" anchor="t">
            <a:spAutoFit/>
          </a:bodyPr>
          <a:lstStyle/>
          <a:p>
            <a:pPr algn="l">
              <a:lnSpc>
                <a:spcPts val="5320"/>
              </a:lnSpc>
              <a:spcBef>
                <a:spcPct val="0"/>
              </a:spcBef>
            </a:pPr>
            <a:r>
              <a:rPr lang="en-US" sz="3800" spc="234">
                <a:solidFill>
                  <a:srgbClr val="231F20"/>
                </a:solidFill>
                <a:latin typeface="Times New Roman" panose="02020603050405020304" pitchFamily="18" charset="0"/>
                <a:ea typeface="Arimo"/>
                <a:cs typeface="Times New Roman" panose="02020603050405020304" pitchFamily="18" charset="0"/>
                <a:sym typeface="Arimo"/>
              </a:rPr>
              <a:t>Và vào Accounting Ledger để xem các giao dịch tài chính của doanh nghiệp phân tích các giao dịch liên quan đến tài sản, nợ phải trả, vốn chủ sở hữu, doanh thu và chi phí</a:t>
            </a:r>
          </a:p>
        </p:txBody>
      </p:sp>
      <p:sp>
        <p:nvSpPr>
          <p:cNvPr id="9" name="TextBox 8">
            <a:extLst>
              <a:ext uri="{FF2B5EF4-FFF2-40B4-BE49-F238E27FC236}">
                <a16:creationId xmlns:a16="http://schemas.microsoft.com/office/drawing/2014/main" id="{98EAE07F-C60F-94F2-C28C-BE8221BFE5C4}"/>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Tree>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95F4-C6F1-D2EA-866C-FDAE12851D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653888-5629-7D4E-93A8-FBF99CFE288E}"/>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12BF8589-737C-76D9-2AD5-98F42AEE85C1}"/>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69105EA-21BD-C3B6-3BDD-5B31EBE29DD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1AF01507-B3AF-4935-86CE-73E0F06BAFDF}"/>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8C3F9F32-6A9E-8122-97DD-DEB00BA394E1}"/>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vi-VN" sz="4000" b="1" i="0" u="none" strike="noStrike" dirty="0">
                <a:solidFill>
                  <a:srgbClr val="000000"/>
                </a:solidFill>
                <a:effectLst/>
                <a:latin typeface="Times New Roman" panose="02020603050405020304" pitchFamily="18" charset="0"/>
              </a:rPr>
              <a:t>3.9 </a:t>
            </a:r>
            <a:r>
              <a:rPr lang="vi-VN" sz="4000" b="1" i="0" u="none" strike="noStrike">
                <a:solidFill>
                  <a:srgbClr val="000000"/>
                </a:solidFill>
                <a:effectLst/>
                <a:latin typeface="Times New Roman" panose="02020603050405020304" pitchFamily="18" charset="0"/>
              </a:rPr>
              <a:t>Tích hợp</a:t>
            </a:r>
            <a:r>
              <a:rPr lang="en-US" sz="4000" b="1" i="0" u="none" strike="noStrike">
                <a:solidFill>
                  <a:srgbClr val="000000"/>
                </a:solidFill>
                <a:effectLst/>
                <a:latin typeface="Times New Roman" panose="02020603050405020304" pitchFamily="18" charset="0"/>
              </a:rPr>
              <a:t> </a:t>
            </a:r>
            <a:r>
              <a:rPr lang="en-US" sz="4000" b="1">
                <a:solidFill>
                  <a:srgbClr val="000000"/>
                </a:solidFill>
                <a:latin typeface="Times New Roman" panose="02020603050405020304" pitchFamily="18" charset="0"/>
              </a:rPr>
              <a:t>WooCommerce</a:t>
            </a:r>
            <a:endParaRPr lang="vi-VN" sz="4000" b="1" dirty="0">
              <a:effectLst/>
            </a:endParaRPr>
          </a:p>
        </p:txBody>
      </p:sp>
      <p:sp>
        <p:nvSpPr>
          <p:cNvPr id="6" name="TextBox 5">
            <a:extLst>
              <a:ext uri="{FF2B5EF4-FFF2-40B4-BE49-F238E27FC236}">
                <a16:creationId xmlns:a16="http://schemas.microsoft.com/office/drawing/2014/main" id="{B3540A9B-1D6B-CCE3-9C85-EA91764E430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7170" name="Picture 2">
            <a:extLst>
              <a:ext uri="{FF2B5EF4-FFF2-40B4-BE49-F238E27FC236}">
                <a16:creationId xmlns:a16="http://schemas.microsoft.com/office/drawing/2014/main" id="{3674B39F-9440-3CCF-2E98-B4E70FC9A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019300"/>
            <a:ext cx="15987367" cy="709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06735"/>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54F13-E2AC-6F2D-3E24-43484F997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BC68AE-F374-383D-2FF4-921311923B27}"/>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2D8C060C-3CCE-2939-765C-E72BC33258A7}"/>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3ACDC3B-6B8C-E525-CF62-5C04DB1EB017}"/>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67B375EC-149F-A595-5BFA-6C6D64B6BBA3}"/>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BD68EF26-08D0-987D-5307-F924BD6E0657}"/>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vi-VN" sz="4000" b="1" i="0" u="none" strike="noStrike" dirty="0">
                <a:solidFill>
                  <a:srgbClr val="000000"/>
                </a:solidFill>
                <a:effectLst/>
                <a:latin typeface="Times New Roman" panose="02020603050405020304" pitchFamily="18" charset="0"/>
              </a:rPr>
              <a:t>3.9 </a:t>
            </a:r>
            <a:r>
              <a:rPr lang="vi-VN" sz="4000" b="1" i="0" u="none" strike="noStrike">
                <a:solidFill>
                  <a:srgbClr val="000000"/>
                </a:solidFill>
                <a:effectLst/>
                <a:latin typeface="Times New Roman" panose="02020603050405020304" pitchFamily="18" charset="0"/>
              </a:rPr>
              <a:t>Tích hợp</a:t>
            </a:r>
            <a:r>
              <a:rPr lang="en-US" sz="4000" b="1" i="0" u="none" strike="noStrike">
                <a:solidFill>
                  <a:srgbClr val="000000"/>
                </a:solidFill>
                <a:effectLst/>
                <a:latin typeface="Times New Roman" panose="02020603050405020304" pitchFamily="18" charset="0"/>
              </a:rPr>
              <a:t> </a:t>
            </a:r>
            <a:r>
              <a:rPr lang="en-US" sz="4000" b="1">
                <a:solidFill>
                  <a:srgbClr val="000000"/>
                </a:solidFill>
                <a:latin typeface="Times New Roman" panose="02020603050405020304" pitchFamily="18" charset="0"/>
              </a:rPr>
              <a:t>WooCommerce</a:t>
            </a:r>
            <a:endParaRPr lang="vi-VN" sz="4000" b="1" dirty="0">
              <a:effectLst/>
            </a:endParaRPr>
          </a:p>
        </p:txBody>
      </p:sp>
      <p:sp>
        <p:nvSpPr>
          <p:cNvPr id="6" name="TextBox 5">
            <a:extLst>
              <a:ext uri="{FF2B5EF4-FFF2-40B4-BE49-F238E27FC236}">
                <a16:creationId xmlns:a16="http://schemas.microsoft.com/office/drawing/2014/main" id="{190E0EDE-DEF7-3333-CC74-1DFA4486242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8434" name="Picture 2">
            <a:extLst>
              <a:ext uri="{FF2B5EF4-FFF2-40B4-BE49-F238E27FC236}">
                <a16:creationId xmlns:a16="http://schemas.microsoft.com/office/drawing/2014/main" id="{8241556E-9DE1-74A6-BB40-BF8881577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49" y="1409127"/>
            <a:ext cx="9696977" cy="42363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16B514F-6CA2-BC8A-4F0B-6E84B22E7A74}"/>
              </a:ext>
            </a:extLst>
          </p:cNvPr>
          <p:cNvPicPr>
            <a:picLocks noChangeAspect="1"/>
          </p:cNvPicPr>
          <p:nvPr/>
        </p:nvPicPr>
        <p:blipFill>
          <a:blip r:embed="rId6"/>
          <a:stretch>
            <a:fillRect/>
          </a:stretch>
        </p:blipFill>
        <p:spPr>
          <a:xfrm>
            <a:off x="7772400" y="5709826"/>
            <a:ext cx="10289056" cy="4577174"/>
          </a:xfrm>
          <a:prstGeom prst="rect">
            <a:avLst/>
          </a:prstGeom>
        </p:spPr>
      </p:pic>
    </p:spTree>
    <p:extLst>
      <p:ext uri="{BB962C8B-B14F-4D97-AF65-F5344CB8AC3E}">
        <p14:creationId xmlns:p14="http://schemas.microsoft.com/office/powerpoint/2010/main" val="2712578334"/>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18EFA-43B5-35E1-C8BD-46D886233A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054629-DAB7-3C75-3AA4-AFE9E14A289B}"/>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05FF1546-4842-38EE-CB94-D9BA6577743D}"/>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7AB786C-932F-7BF8-34EB-1CBA027AC530}"/>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9AE039B8-EA04-1BB2-A865-A84B71BFC50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9C35572D-DAB4-125F-D42F-4FD2943F04FF}"/>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vi-VN" sz="4000" b="1" i="0" u="none" strike="noStrike" dirty="0">
                <a:solidFill>
                  <a:srgbClr val="000000"/>
                </a:solidFill>
                <a:effectLst/>
                <a:latin typeface="Times New Roman" panose="02020603050405020304" pitchFamily="18" charset="0"/>
              </a:rPr>
              <a:t>3.9 </a:t>
            </a:r>
            <a:r>
              <a:rPr lang="vi-VN" sz="4000" b="1" i="0" u="none" strike="noStrike">
                <a:solidFill>
                  <a:srgbClr val="000000"/>
                </a:solidFill>
                <a:effectLst/>
                <a:latin typeface="Times New Roman" panose="02020603050405020304" pitchFamily="18" charset="0"/>
              </a:rPr>
              <a:t>Tích hợp</a:t>
            </a:r>
            <a:r>
              <a:rPr lang="en-US" sz="4000" b="1" i="0" u="none" strike="noStrike">
                <a:solidFill>
                  <a:srgbClr val="000000"/>
                </a:solidFill>
                <a:effectLst/>
                <a:latin typeface="Times New Roman" panose="02020603050405020304" pitchFamily="18" charset="0"/>
              </a:rPr>
              <a:t> </a:t>
            </a:r>
            <a:r>
              <a:rPr lang="en-US" sz="4000" b="1">
                <a:solidFill>
                  <a:srgbClr val="000000"/>
                </a:solidFill>
                <a:latin typeface="Times New Roman" panose="02020603050405020304" pitchFamily="18" charset="0"/>
              </a:rPr>
              <a:t>WooCommerce</a:t>
            </a:r>
            <a:endParaRPr lang="vi-VN" sz="4000" b="1" dirty="0">
              <a:effectLst/>
            </a:endParaRPr>
          </a:p>
        </p:txBody>
      </p:sp>
      <p:sp>
        <p:nvSpPr>
          <p:cNvPr id="6" name="TextBox 5">
            <a:extLst>
              <a:ext uri="{FF2B5EF4-FFF2-40B4-BE49-F238E27FC236}">
                <a16:creationId xmlns:a16="http://schemas.microsoft.com/office/drawing/2014/main" id="{6EC0D729-20DD-E94E-8A5B-A2254FCE645C}"/>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9458" name="Picture 2">
            <a:extLst>
              <a:ext uri="{FF2B5EF4-FFF2-40B4-BE49-F238E27FC236}">
                <a16:creationId xmlns:a16="http://schemas.microsoft.com/office/drawing/2014/main" id="{72C05DB0-6AA8-9F10-92BE-8FE2ED5C5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4011" y="1430988"/>
            <a:ext cx="3886200" cy="842664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CB6FAA25-4B2D-FDD2-69A0-A2ED3BD85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3941" y="1526253"/>
            <a:ext cx="3733800" cy="8085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634174"/>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537456" y="225102"/>
            <a:ext cx="1523998" cy="1313452"/>
            <a:chOff x="0" y="0"/>
            <a:chExt cx="2031997" cy="1751269"/>
          </a:xfrm>
        </p:grpSpPr>
        <p:sp>
          <p:nvSpPr>
            <p:cNvPr id="5" name="Freeform 5"/>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E7AF0703-EC53-8EDE-D53A-1192435414F8}"/>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vi-VN" sz="4000" b="1" i="0" u="none" strike="noStrike" dirty="0">
                <a:solidFill>
                  <a:srgbClr val="000000"/>
                </a:solidFill>
                <a:effectLst/>
                <a:latin typeface="Times New Roman" panose="02020603050405020304" pitchFamily="18" charset="0"/>
              </a:rPr>
              <a:t>3.9 Tích hợp hệ thống thanh toán PayOS</a:t>
            </a:r>
            <a:endParaRPr lang="vi-VN" sz="4000" b="1" dirty="0">
              <a:effectLst/>
            </a:endParaRPr>
          </a:p>
        </p:txBody>
      </p:sp>
      <p:pic>
        <p:nvPicPr>
          <p:cNvPr id="16386" name="Picture 2">
            <a:extLst>
              <a:ext uri="{FF2B5EF4-FFF2-40B4-BE49-F238E27FC236}">
                <a16:creationId xmlns:a16="http://schemas.microsoft.com/office/drawing/2014/main" id="{DE7E6C05-F668-C8F8-436C-85E27FB09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47900"/>
            <a:ext cx="9017408" cy="32301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67B3A6-009F-87B9-217B-D02860895DB6}"/>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9" name="Picture 2">
            <a:extLst>
              <a:ext uri="{FF2B5EF4-FFF2-40B4-BE49-F238E27FC236}">
                <a16:creationId xmlns:a16="http://schemas.microsoft.com/office/drawing/2014/main" id="{2F0DF71F-9623-8B1D-EEE0-6304B1469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7400" y="1928696"/>
            <a:ext cx="8003060" cy="38685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F1AB8FC-DD19-337A-1D19-4A924203E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6283605"/>
            <a:ext cx="7772400" cy="3718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F1B3C0E-BB3C-5124-7285-794CD27ECF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7400" y="6180014"/>
            <a:ext cx="8003060" cy="38818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FEA7C-A6BF-F4F0-DCAE-1B2D28836B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7A26CA-D0E6-821F-4978-78A06AF1E932}"/>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D491C876-2AF9-4AAC-30B2-4B664DBF99AE}"/>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1262656-B215-1C3D-B70C-363F9468417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B074CBB7-709C-2600-9CF2-F20D2D9107F5}"/>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26533154-F4EF-EECA-09E8-7B6B852909F2}"/>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vi-VN" sz="4000" b="1" i="0" u="none" strike="noStrike" dirty="0">
                <a:solidFill>
                  <a:srgbClr val="000000"/>
                </a:solidFill>
                <a:effectLst/>
                <a:latin typeface="Times New Roman" panose="02020603050405020304" pitchFamily="18" charset="0"/>
              </a:rPr>
              <a:t>3.9 Tích hợp hệ thống thanh toán PayOS</a:t>
            </a:r>
            <a:endParaRPr lang="vi-VN" sz="4000" b="1" dirty="0">
              <a:effectLst/>
            </a:endParaRPr>
          </a:p>
        </p:txBody>
      </p:sp>
      <p:sp>
        <p:nvSpPr>
          <p:cNvPr id="6" name="TextBox 5">
            <a:extLst>
              <a:ext uri="{FF2B5EF4-FFF2-40B4-BE49-F238E27FC236}">
                <a16:creationId xmlns:a16="http://schemas.microsoft.com/office/drawing/2014/main" id="{995451EE-2E54-37C2-14CA-22A559B7780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7" name="Picture 2">
            <a:extLst>
              <a:ext uri="{FF2B5EF4-FFF2-40B4-BE49-F238E27FC236}">
                <a16:creationId xmlns:a16="http://schemas.microsoft.com/office/drawing/2014/main" id="{6EA67472-1B84-BAE4-0E7C-314A8FD27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11" y="1405071"/>
            <a:ext cx="9562943" cy="44955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B95CAF6-A2BE-CF4D-1115-0671CD8CD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3751" y="5388139"/>
            <a:ext cx="9984256" cy="477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68789"/>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DA8F-3AB2-A36D-29E9-B27228B04F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07F62B-C7E0-680F-AFEE-83E7240DCA22}"/>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DF47AF2C-2193-0E84-3A1E-48BA796323E5}"/>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4721FC0-6636-F739-702C-2906C4CA6378}"/>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DC4511CF-6B8B-9E4D-09E1-C2592D8BA3E0}"/>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8550EAFD-A79C-EAEC-CE3E-8244835FE82E}"/>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effectLst/>
              </a:rPr>
              <a:t>4. Tích hợp HubSpot</a:t>
            </a:r>
            <a:endParaRPr lang="vi-VN" sz="4000" b="1" dirty="0">
              <a:effectLst/>
            </a:endParaRPr>
          </a:p>
        </p:txBody>
      </p:sp>
      <p:sp>
        <p:nvSpPr>
          <p:cNvPr id="6" name="TextBox 5">
            <a:extLst>
              <a:ext uri="{FF2B5EF4-FFF2-40B4-BE49-F238E27FC236}">
                <a16:creationId xmlns:a16="http://schemas.microsoft.com/office/drawing/2014/main" id="{9A7EEB2B-E4EF-762B-F4CA-723CAFFED057}"/>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10">
            <a:extLst>
              <a:ext uri="{FF2B5EF4-FFF2-40B4-BE49-F238E27FC236}">
                <a16:creationId xmlns:a16="http://schemas.microsoft.com/office/drawing/2014/main" id="{07AD5800-8430-A98B-C5A4-57F6195CE4B6}"/>
              </a:ext>
            </a:extLst>
          </p:cNvPr>
          <p:cNvSpPr txBox="1"/>
          <p:nvPr/>
        </p:nvSpPr>
        <p:spPr>
          <a:xfrm>
            <a:off x="785736" y="1346936"/>
            <a:ext cx="13003966" cy="646331"/>
          </a:xfrm>
          <a:prstGeom prst="rect">
            <a:avLst/>
          </a:prstGeom>
          <a:noFill/>
        </p:spPr>
        <p:txBody>
          <a:bodyPr wrap="square">
            <a:spAutoFit/>
          </a:bodyPr>
          <a:lstStyle/>
          <a:p>
            <a:r>
              <a:rPr lang="vi-VN" sz="3600" b="0" i="0" u="none" strike="noStrike">
                <a:solidFill>
                  <a:srgbClr val="434343"/>
                </a:solidFill>
                <a:effectLst/>
                <a:latin typeface="+mj-lt"/>
                <a:cs typeface="Raavi" panose="020B0502040204020203" pitchFamily="34" charset="0"/>
              </a:rPr>
              <a:t>4.1 Khảo chất lượng trên web</a:t>
            </a:r>
            <a:endParaRPr lang="en-US" sz="3600">
              <a:latin typeface="+mj-lt"/>
              <a:cs typeface="Raavi" panose="020B0502040204020203" pitchFamily="34" charset="0"/>
            </a:endParaRPr>
          </a:p>
        </p:txBody>
      </p:sp>
      <p:pic>
        <p:nvPicPr>
          <p:cNvPr id="25602" name="Picture 2">
            <a:extLst>
              <a:ext uri="{FF2B5EF4-FFF2-40B4-BE49-F238E27FC236}">
                <a16:creationId xmlns:a16="http://schemas.microsoft.com/office/drawing/2014/main" id="{9710C25A-7C8B-FB49-F43B-2B07E8C7E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4" y="3435238"/>
            <a:ext cx="8642136" cy="422286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3EF89EBB-93C9-76AF-7052-4B7E5AEF9A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3493" y="3347973"/>
            <a:ext cx="8972444" cy="431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658033"/>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6FC2-53FD-0855-8F79-6584A6C9C5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F73EDD-578F-1147-ABF9-775CD3993AD1}"/>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90A5CE57-4D02-87F9-5D88-73078B4769BF}"/>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A091238-2D2D-789D-F125-C436A774BEC3}"/>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962B121-8A53-04F9-18FF-30978CDA8636}"/>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F6D7F9FC-5BFF-6968-77C5-FBCA462152B3}"/>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effectLst/>
              </a:rPr>
              <a:t>4. Tích hợp HubSpot</a:t>
            </a:r>
            <a:endParaRPr lang="vi-VN" sz="4000" b="1" dirty="0">
              <a:effectLst/>
            </a:endParaRPr>
          </a:p>
        </p:txBody>
      </p:sp>
      <p:sp>
        <p:nvSpPr>
          <p:cNvPr id="6" name="TextBox 5">
            <a:extLst>
              <a:ext uri="{FF2B5EF4-FFF2-40B4-BE49-F238E27FC236}">
                <a16:creationId xmlns:a16="http://schemas.microsoft.com/office/drawing/2014/main" id="{3DA3D55E-0260-B52F-E6E8-9C8D58AD975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10">
            <a:extLst>
              <a:ext uri="{FF2B5EF4-FFF2-40B4-BE49-F238E27FC236}">
                <a16:creationId xmlns:a16="http://schemas.microsoft.com/office/drawing/2014/main" id="{694FC89F-180B-EEE0-66E9-1A8C3FB67A2D}"/>
              </a:ext>
            </a:extLst>
          </p:cNvPr>
          <p:cNvSpPr txBox="1"/>
          <p:nvPr/>
        </p:nvSpPr>
        <p:spPr>
          <a:xfrm>
            <a:off x="785736" y="1346936"/>
            <a:ext cx="13003966" cy="646331"/>
          </a:xfrm>
          <a:prstGeom prst="rect">
            <a:avLst/>
          </a:prstGeom>
          <a:noFill/>
        </p:spPr>
        <p:txBody>
          <a:bodyPr wrap="square">
            <a:spAutoFit/>
          </a:bodyPr>
          <a:lstStyle/>
          <a:p>
            <a:r>
              <a:rPr lang="en-US" sz="3600" b="0" i="0" u="none" strike="noStrike">
                <a:solidFill>
                  <a:srgbClr val="434343"/>
                </a:solidFill>
                <a:effectLst/>
                <a:latin typeface="Times New Roman" panose="02020603050405020304" pitchFamily="18" charset="0"/>
                <a:cs typeface="Times New Roman" panose="02020603050405020304" pitchFamily="18" charset="0"/>
              </a:rPr>
              <a:t>4.2 Báo cáo gửi về mail quản trị</a:t>
            </a:r>
            <a:endParaRPr lang="en-US" sz="3600">
              <a:latin typeface="Times New Roman" panose="02020603050405020304" pitchFamily="18" charset="0"/>
              <a:cs typeface="Times New Roman" panose="02020603050405020304" pitchFamily="18" charset="0"/>
            </a:endParaRPr>
          </a:p>
        </p:txBody>
      </p:sp>
      <p:pic>
        <p:nvPicPr>
          <p:cNvPr id="29698" name="Picture 2">
            <a:extLst>
              <a:ext uri="{FF2B5EF4-FFF2-40B4-BE49-F238E27FC236}">
                <a16:creationId xmlns:a16="http://schemas.microsoft.com/office/drawing/2014/main" id="{A243F670-7226-5FC7-2F4B-B185ACEEF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315" y="2054822"/>
            <a:ext cx="9435369" cy="587751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08A6130F-C8C2-9E0C-A431-4C6BE69F6F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490" y="9110158"/>
            <a:ext cx="8884714" cy="9593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AD231A-E697-A98E-1E5C-911890BDBD83}"/>
              </a:ext>
            </a:extLst>
          </p:cNvPr>
          <p:cNvSpPr txBox="1"/>
          <p:nvPr/>
        </p:nvSpPr>
        <p:spPr>
          <a:xfrm>
            <a:off x="4295490" y="8243983"/>
            <a:ext cx="13003966" cy="646331"/>
          </a:xfrm>
          <a:prstGeom prst="rect">
            <a:avLst/>
          </a:prstGeom>
          <a:noFill/>
        </p:spPr>
        <p:txBody>
          <a:bodyPr wrap="square">
            <a:spAutoFit/>
          </a:bodyPr>
          <a:lstStyle/>
          <a:p>
            <a:r>
              <a:rPr lang="vi-VN" sz="3600" b="0" i="0" u="none" strike="noStrike">
                <a:solidFill>
                  <a:srgbClr val="000000"/>
                </a:solidFill>
                <a:effectLst/>
                <a:latin typeface="+mj-lt"/>
              </a:rPr>
              <a:t>Tải về sẽ được file sau:</a:t>
            </a:r>
            <a:endParaRPr lang="en-US" sz="3600">
              <a:latin typeface="+mj-lt"/>
            </a:endParaRPr>
          </a:p>
        </p:txBody>
      </p:sp>
    </p:spTree>
    <p:extLst>
      <p:ext uri="{BB962C8B-B14F-4D97-AF65-F5344CB8AC3E}">
        <p14:creationId xmlns:p14="http://schemas.microsoft.com/office/powerpoint/2010/main" val="4241188210"/>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1A7AD-FCC1-E11A-4233-C71F589003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142A1C-51AB-F696-BF37-ED203E825517}"/>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33147757-57F3-0A18-BD2A-65163171D037}"/>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77C93C9-16DE-1B73-C5EE-AA2150DAA70F}"/>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DF2EF478-1FFD-1318-0640-35B7643DE651}"/>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5DB7A83A-DABF-DC80-0412-3BD1A97EFCB1}"/>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5.1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Mail </a:t>
            </a:r>
            <a:r>
              <a:rPr lang="en-US" sz="4000" b="1" dirty="0" err="1">
                <a:solidFill>
                  <a:srgbClr val="000000"/>
                </a:solidFill>
                <a:latin typeface="Times New Roman" panose="02020603050405020304" pitchFamily="18" charset="0"/>
              </a:rPr>
              <a:t>với</a:t>
            </a:r>
            <a:r>
              <a:rPr lang="en-US" sz="4000" b="1" dirty="0">
                <a:solidFill>
                  <a:srgbClr val="000000"/>
                </a:solidFill>
                <a:latin typeface="Times New Roman" panose="02020603050405020304" pitchFamily="18" charset="0"/>
              </a:rPr>
              <a:t> SMTP</a:t>
            </a:r>
            <a:endParaRPr lang="vi-VN" sz="4000" b="1" dirty="0">
              <a:effectLst/>
            </a:endParaRPr>
          </a:p>
        </p:txBody>
      </p:sp>
      <p:sp>
        <p:nvSpPr>
          <p:cNvPr id="6" name="TextBox 5">
            <a:extLst>
              <a:ext uri="{FF2B5EF4-FFF2-40B4-BE49-F238E27FC236}">
                <a16:creationId xmlns:a16="http://schemas.microsoft.com/office/drawing/2014/main" id="{1B45ECA7-51A5-0ED7-9DFF-246F36D9C3C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1026" name="Picture 2">
            <a:extLst>
              <a:ext uri="{FF2B5EF4-FFF2-40B4-BE49-F238E27FC236}">
                <a16:creationId xmlns:a16="http://schemas.microsoft.com/office/drawing/2014/main" id="{911571DF-744D-19FD-D856-ECEC3D940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168" y="1430988"/>
            <a:ext cx="9601200" cy="45294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0570EF-A2DD-018E-977D-1005DF1E3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1536" y="5674813"/>
            <a:ext cx="9376959" cy="447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8044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7DB1F-5AFA-E66B-2C29-42B56CD8305B}"/>
            </a:ext>
          </a:extLst>
        </p:cNvPr>
        <p:cNvGrpSpPr/>
        <p:nvPr/>
      </p:nvGrpSpPr>
      <p:grpSpPr>
        <a:xfrm>
          <a:off x="0" y="0"/>
          <a:ext cx="0" cy="0"/>
          <a:chOff x="0" y="0"/>
          <a:chExt cx="0" cy="0"/>
        </a:xfrm>
      </p:grpSpPr>
      <p:sp>
        <p:nvSpPr>
          <p:cNvPr id="33" name="Freeform 33">
            <a:extLst>
              <a:ext uri="{FF2B5EF4-FFF2-40B4-BE49-F238E27FC236}">
                <a16:creationId xmlns:a16="http://schemas.microsoft.com/office/drawing/2014/main" id="{B3C0F7A1-1886-8DD9-B20C-30C5E7A4A743}"/>
              </a:ext>
            </a:extLst>
          </p:cNvPr>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706580E8-B35E-459D-9C6A-EFC25A3FCEA9}"/>
              </a:ext>
            </a:extLst>
          </p:cNvPr>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6" name="AutoShape 4" descr="k-means-clustering · GitHub Topics · GitHub">
            <a:extLst>
              <a:ext uri="{FF2B5EF4-FFF2-40B4-BE49-F238E27FC236}">
                <a16:creationId xmlns:a16="http://schemas.microsoft.com/office/drawing/2014/main" id="{59E08597-559E-C0A9-E699-7F4A85FCEEE7}"/>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AutoShape 6" descr="k-means-clustering · GitHub Topics · GitHub">
            <a:extLst>
              <a:ext uri="{FF2B5EF4-FFF2-40B4-BE49-F238E27FC236}">
                <a16:creationId xmlns:a16="http://schemas.microsoft.com/office/drawing/2014/main" id="{1917F544-55D5-7780-E016-41B6D592899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a:extLst>
              <a:ext uri="{FF2B5EF4-FFF2-40B4-BE49-F238E27FC236}">
                <a16:creationId xmlns:a16="http://schemas.microsoft.com/office/drawing/2014/main" id="{90E150F8-202F-4031-D75F-0355D6714292}"/>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6"/>
            <a:stretch>
              <a:fillRect/>
            </a:stretch>
          </a:blipFill>
        </p:spPr>
        <p:txBody>
          <a:bodyPr/>
          <a:lstStyle/>
          <a:p>
            <a:endParaRPr lang="en-US"/>
          </a:p>
        </p:txBody>
      </p:sp>
      <p:sp>
        <p:nvSpPr>
          <p:cNvPr id="2" name="Freeform 52">
            <a:extLst>
              <a:ext uri="{FF2B5EF4-FFF2-40B4-BE49-F238E27FC236}">
                <a16:creationId xmlns:a16="http://schemas.microsoft.com/office/drawing/2014/main" id="{FAF17BE2-742F-1AB6-18F0-05C7A26AB4A1}"/>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Freeform 51">
            <a:extLst>
              <a:ext uri="{FF2B5EF4-FFF2-40B4-BE49-F238E27FC236}">
                <a16:creationId xmlns:a16="http://schemas.microsoft.com/office/drawing/2014/main" id="{DA36ECE2-8D0B-32CD-CE23-71D17D421C59}"/>
              </a:ext>
            </a:extLst>
          </p:cNvPr>
          <p:cNvSpPr/>
          <p:nvPr/>
        </p:nvSpPr>
        <p:spPr>
          <a:xfrm>
            <a:off x="16228779" y="773430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5D5F35E6-DBE6-F7DA-EA44-E574FB95389D}"/>
              </a:ext>
            </a:extLst>
          </p:cNvPr>
          <p:cNvSpPr txBox="1"/>
          <p:nvPr/>
        </p:nvSpPr>
        <p:spPr>
          <a:xfrm>
            <a:off x="1828800" y="23504"/>
            <a:ext cx="8970404" cy="1938992"/>
          </a:xfrm>
          <a:prstGeom prst="rect">
            <a:avLst/>
          </a:prstGeom>
          <a:noFill/>
        </p:spPr>
        <p:txBody>
          <a:bodyPr wrap="none" rtlCol="0">
            <a:spAutoFit/>
          </a:bodyPr>
          <a:lstStyle/>
          <a:p>
            <a:r>
              <a:rPr lang="en-US" sz="4000">
                <a:latin typeface="Times New Roman" panose="02020603050405020304" pitchFamily="18" charset="0"/>
                <a:cs typeface="Times New Roman" panose="02020603050405020304" pitchFamily="18" charset="0"/>
              </a:rPr>
              <a:t>II.</a:t>
            </a:r>
            <a:r>
              <a:rPr lang="en-US" sz="4000" spc="247">
                <a:solidFill>
                  <a:srgbClr val="231F20"/>
                </a:solidFill>
                <a:latin typeface="Times New Roman" panose="02020603050405020304" pitchFamily="18" charset="0"/>
                <a:ea typeface="Open Sauce"/>
                <a:cs typeface="Times New Roman" panose="02020603050405020304" pitchFamily="18" charset="0"/>
                <a:sym typeface="Open Sauce"/>
              </a:rPr>
              <a:t> Tóm tắt đề tài và hướng giải quyết</a:t>
            </a:r>
          </a:p>
          <a:p>
            <a:endParaRPr lang="en-US" sz="4000" spc="247">
              <a:solidFill>
                <a:srgbClr val="231F20"/>
              </a:solidFill>
              <a:latin typeface="Times New Roman" panose="02020603050405020304" pitchFamily="18" charset="0"/>
              <a:ea typeface="Open Sauce"/>
              <a:cs typeface="Times New Roman" panose="02020603050405020304" pitchFamily="18" charset="0"/>
              <a:sym typeface="Open Sauce"/>
            </a:endParaRPr>
          </a:p>
          <a:p>
            <a:endParaRPr lang="en-US" sz="40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5B94E3-C6CC-F199-9148-3A2CF460C3E4}"/>
              </a:ext>
            </a:extLst>
          </p:cNvPr>
          <p:cNvSpPr txBox="1"/>
          <p:nvPr/>
        </p:nvSpPr>
        <p:spPr>
          <a:xfrm>
            <a:off x="595432" y="2152972"/>
            <a:ext cx="9166122" cy="6801862"/>
          </a:xfrm>
          <a:prstGeom prst="rect">
            <a:avLst/>
          </a:prstGeom>
          <a:noFill/>
        </p:spPr>
        <p:txBody>
          <a:bodyPr wrap="square">
            <a:spAutoFit/>
          </a:bodyPr>
          <a:lstStyle/>
          <a:p>
            <a:pPr rtl="0" fontAlgn="base">
              <a:spcBef>
                <a:spcPts val="1200"/>
              </a:spcBef>
              <a:spcAft>
                <a:spcPts val="0"/>
              </a:spcAft>
              <a:buFont typeface="Arial" panose="020B0604020202020204" pitchFamily="34" charset="0"/>
              <a:buChar char="•"/>
            </a:pPr>
            <a:r>
              <a:rPr lang="en-US" sz="3200" b="0"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Đề tài </a:t>
            </a:r>
            <a:r>
              <a:rPr lang="vi-VN" sz="3200" b="1" i="0" u="none" strike="noStrike" dirty="0">
                <a:solidFill>
                  <a:srgbClr val="000000"/>
                </a:solidFill>
                <a:effectLst/>
                <a:latin typeface="Times New Roman" panose="02020603050405020304" pitchFamily="18" charset="0"/>
              </a:rPr>
              <a:t>"</a:t>
            </a:r>
            <a:r>
              <a:rPr lang="vi-VN" sz="3200" b="1" i="1" u="none" strike="noStrike" dirty="0">
                <a:solidFill>
                  <a:srgbClr val="000000"/>
                </a:solidFill>
                <a:effectLst/>
                <a:latin typeface="Times New Roman" panose="02020603050405020304" pitchFamily="18" charset="0"/>
              </a:rPr>
              <a:t>Xây dựng hệ thống website bán giày</a:t>
            </a:r>
            <a:r>
              <a:rPr lang="vi-VN" sz="3200" b="1" i="0" u="none" strike="noStrike" dirty="0">
                <a:solidFill>
                  <a:srgbClr val="000000"/>
                </a:solidFill>
                <a:effectLst/>
                <a:latin typeface="Times New Roman" panose="02020603050405020304" pitchFamily="18" charset="0"/>
              </a:rPr>
              <a:t>"</a:t>
            </a:r>
            <a:r>
              <a:rPr lang="vi-VN" sz="3200" b="0" i="0" u="none" strike="noStrike" dirty="0">
                <a:solidFill>
                  <a:srgbClr val="000000"/>
                </a:solidFill>
                <a:effectLst/>
                <a:latin typeface="Times New Roman" panose="02020603050405020304" pitchFamily="18" charset="0"/>
              </a:rPr>
              <a:t> tập trung vào việc phát triển một nền tảng thương mại điện tử chuyên dụng để bán giày, sử dụng </a:t>
            </a:r>
            <a:r>
              <a:rPr lang="vi-VN" sz="3200" b="1" i="0" u="none" strike="noStrike" dirty="0">
                <a:solidFill>
                  <a:srgbClr val="000000"/>
                </a:solidFill>
                <a:effectLst/>
                <a:latin typeface="Times New Roman" panose="02020603050405020304" pitchFamily="18" charset="0"/>
              </a:rPr>
              <a:t>WordPress </a:t>
            </a:r>
            <a:r>
              <a:rPr lang="vi-VN" sz="3200" b="0" i="0" u="none" strike="noStrike" dirty="0">
                <a:solidFill>
                  <a:srgbClr val="000000"/>
                </a:solidFill>
                <a:effectLst/>
                <a:latin typeface="Times New Roman" panose="02020603050405020304" pitchFamily="18" charset="0"/>
              </a:rPr>
              <a:t>làm hệ thống quản lý nội dung và </a:t>
            </a:r>
            <a:r>
              <a:rPr lang="vi-VN" sz="3200" b="1" i="0" u="none" strike="noStrike" dirty="0">
                <a:effectLst/>
                <a:latin typeface="Times New Roman" panose="02020603050405020304" pitchFamily="18" charset="0"/>
                <a:hlinkClick r:id="rId9">
                  <a:extLst>
                    <a:ext uri="{A12FA001-AC4F-418D-AE19-62706E023703}">
                      <ahyp:hlinkClr xmlns:ahyp="http://schemas.microsoft.com/office/drawing/2018/hyperlinkcolor" val="tx"/>
                    </a:ext>
                  </a:extLst>
                </a:hlinkClick>
              </a:rPr>
              <a:t>DigitalOcean</a:t>
            </a:r>
            <a:r>
              <a:rPr lang="vi-VN" sz="3200" b="1"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làm nền tảng lưu trữ. </a:t>
            </a:r>
            <a:endParaRPr lang="en-US" sz="3200" b="0" i="0" u="none" strike="noStrike" dirty="0">
              <a:solidFill>
                <a:srgbClr val="000000"/>
              </a:solidFill>
              <a:effectLst/>
              <a:latin typeface="Times New Roman" panose="02020603050405020304" pitchFamily="18" charset="0"/>
            </a:endParaRPr>
          </a:p>
          <a:p>
            <a:pPr rtl="0" fontAlgn="base">
              <a:spcBef>
                <a:spcPts val="1200"/>
              </a:spcBef>
              <a:spcAft>
                <a:spcPts val="0"/>
              </a:spcAft>
              <a:buFont typeface="Arial" panose="020B0604020202020204" pitchFamily="34" charset="0"/>
              <a:buChar char="•"/>
            </a:pPr>
            <a:endParaRPr lang="en-US" sz="3200" b="0" i="0" u="none" strike="noStrike" dirty="0">
              <a:solidFill>
                <a:srgbClr val="000000"/>
              </a:solidFill>
              <a:effectLst/>
              <a:latin typeface="Times New Roman" panose="02020603050405020304" pitchFamily="18" charset="0"/>
            </a:endParaRPr>
          </a:p>
          <a:p>
            <a:pPr rtl="0" fontAlgn="base">
              <a:spcBef>
                <a:spcPts val="1200"/>
              </a:spcBef>
              <a:spcAft>
                <a:spcPts val="0"/>
              </a:spcAft>
              <a:buFont typeface="Arial" panose="020B0604020202020204" pitchFamily="34" charset="0"/>
              <a:buChar char="•"/>
            </a:pPr>
            <a:endParaRPr lang="vi-VN" sz="3200" b="0" i="0" u="none" strike="noStrike" dirty="0">
              <a:solidFill>
                <a:srgbClr val="000000"/>
              </a:solidFill>
              <a:effectLst/>
              <a:latin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sz="3200" b="1" i="0" u="none" strike="noStrike" dirty="0">
                <a:solidFill>
                  <a:srgbClr val="000000"/>
                </a:solidFill>
                <a:effectLst/>
                <a:latin typeface="Times New Roman" panose="02020603050405020304" pitchFamily="18" charset="0"/>
              </a:rPr>
              <a:t> </a:t>
            </a:r>
            <a:r>
              <a:rPr lang="vi-VN" sz="3200" b="1" i="0" u="none" strike="noStrike" dirty="0">
                <a:solidFill>
                  <a:srgbClr val="000000"/>
                </a:solidFill>
                <a:effectLst/>
                <a:latin typeface="Times New Roman" panose="02020603050405020304" pitchFamily="18" charset="0"/>
              </a:rPr>
              <a:t>WordPress </a:t>
            </a:r>
            <a:r>
              <a:rPr lang="vi-VN" sz="3200" b="0" i="0" u="none" strike="noStrike" dirty="0">
                <a:solidFill>
                  <a:srgbClr val="000000"/>
                </a:solidFill>
                <a:effectLst/>
                <a:latin typeface="Times New Roman" panose="02020603050405020304" pitchFamily="18" charset="0"/>
              </a:rPr>
              <a:t>là một lựa chọn phù hợp do tính dễ sử dụng, khả năng tùy chỉnh cao và hỗ trợ nhiều plugin giúp tối ưu hóa cho thương mại điện tử. </a:t>
            </a:r>
            <a:r>
              <a:rPr lang="vi-VN" sz="3200" b="1" i="0" u="none" strike="noStrike" dirty="0">
                <a:effectLst/>
                <a:latin typeface="Times New Roman" panose="02020603050405020304" pitchFamily="18" charset="0"/>
                <a:hlinkClick r:id="rId9">
                  <a:extLst>
                    <a:ext uri="{A12FA001-AC4F-418D-AE19-62706E023703}">
                      <ahyp:hlinkClr xmlns:ahyp="http://schemas.microsoft.com/office/drawing/2018/hyperlinkcolor" val="tx"/>
                    </a:ext>
                  </a:extLst>
                </a:hlinkClick>
              </a:rPr>
              <a:t>DigitalOcean</a:t>
            </a:r>
            <a:r>
              <a:rPr lang="vi-VN" sz="3200" b="1"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cung cấp cơ sở hạ tầng mạnh mẽ, an toàn và có khả năng mở rộng, giúp đảm bảo tốc độ truy cập nhanh và hiệu suất ổn định cho website.</a:t>
            </a:r>
          </a:p>
        </p:txBody>
      </p:sp>
      <p:pic>
        <p:nvPicPr>
          <p:cNvPr id="6" name="Picture 5" descr="A screenshot of a website&#10;&#10;Description automatically generated">
            <a:extLst>
              <a:ext uri="{FF2B5EF4-FFF2-40B4-BE49-F238E27FC236}">
                <a16:creationId xmlns:a16="http://schemas.microsoft.com/office/drawing/2014/main" id="{5E4C0C74-4A07-7E22-30BD-E96F6600DE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0509" y="1562100"/>
            <a:ext cx="7384872" cy="3581400"/>
          </a:xfrm>
          <a:prstGeom prst="rect">
            <a:avLst/>
          </a:prstGeom>
        </p:spPr>
      </p:pic>
      <p:pic>
        <p:nvPicPr>
          <p:cNvPr id="7" name="Picture 6">
            <a:extLst>
              <a:ext uri="{FF2B5EF4-FFF2-40B4-BE49-F238E27FC236}">
                <a16:creationId xmlns:a16="http://schemas.microsoft.com/office/drawing/2014/main" id="{2D1D7E56-BB62-1A45-76EC-596C75528537}"/>
              </a:ext>
            </a:extLst>
          </p:cNvPr>
          <p:cNvPicPr>
            <a:picLocks noChangeAspect="1"/>
          </p:cNvPicPr>
          <p:nvPr/>
        </p:nvPicPr>
        <p:blipFill>
          <a:blip r:embed="rId11"/>
          <a:stretch>
            <a:fillRect/>
          </a:stretch>
        </p:blipFill>
        <p:spPr>
          <a:xfrm>
            <a:off x="10128386" y="5680066"/>
            <a:ext cx="7384872" cy="3806833"/>
          </a:xfrm>
          <a:prstGeom prst="rect">
            <a:avLst/>
          </a:prstGeom>
        </p:spPr>
      </p:pic>
    </p:spTree>
    <p:extLst>
      <p:ext uri="{BB962C8B-B14F-4D97-AF65-F5344CB8AC3E}">
        <p14:creationId xmlns:p14="http://schemas.microsoft.com/office/powerpoint/2010/main" val="1906459252"/>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0FA8-1C10-4FF8-A1BE-5A63932D9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2E5ED7-E9FF-9A49-540B-3148CC5DC263}"/>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F859CF5E-B7AA-66D0-89DB-4B94F908B162}"/>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4AF711CD-B73E-8DA9-5595-C48F3B8C2DEF}"/>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8F23DA58-AE87-915A-476E-9D15ED63855F}"/>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04F3DC93-B48F-FBDE-E773-A588F5E1EB69}"/>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19E7B25C-8EDF-8BB2-3FC7-AC7708DFF562}"/>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0" name="TextBox 7">
            <a:extLst>
              <a:ext uri="{FF2B5EF4-FFF2-40B4-BE49-F238E27FC236}">
                <a16:creationId xmlns:a16="http://schemas.microsoft.com/office/drawing/2014/main" id="{5380119E-0E9A-FDD7-565F-4A65D7795531}"/>
              </a:ext>
            </a:extLst>
          </p:cNvPr>
          <p:cNvSpPr txBox="1"/>
          <p:nvPr/>
        </p:nvSpPr>
        <p:spPr>
          <a:xfrm>
            <a:off x="914400" y="1286552"/>
            <a:ext cx="17147056" cy="2393412"/>
          </a:xfrm>
          <a:prstGeom prst="rect">
            <a:avLst/>
          </a:prstGeom>
        </p:spPr>
        <p:txBody>
          <a:bodyPr wrap="square" lIns="0" tIns="0" rIns="0" bIns="0" rtlCol="0" anchor="t">
            <a:spAutoFit/>
          </a:bodyPr>
          <a:lstStyle/>
          <a:p>
            <a:pPr algn="l">
              <a:lnSpc>
                <a:spcPct val="150000"/>
              </a:lnSpc>
              <a:spcBef>
                <a:spcPct val="0"/>
              </a:spcBef>
            </a:pPr>
            <a:r>
              <a:rPr lang="vi-VN" sz="3600" b="1" i="0" u="none" strike="noStrike" dirty="0" err="1">
                <a:solidFill>
                  <a:srgbClr val="000000"/>
                </a:solidFill>
                <a:effectLst/>
                <a:latin typeface="Times New Roman" panose="02020603050405020304" pitchFamily="18" charset="0"/>
              </a:rPr>
              <a:t>Zoho</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SalesIQ</a:t>
            </a:r>
            <a:r>
              <a:rPr lang="vi-VN" sz="3600" b="1" i="0" u="none" strike="noStrike" dirty="0">
                <a:solidFill>
                  <a:srgbClr val="000000"/>
                </a:solidFill>
                <a:effectLst/>
                <a:latin typeface="Times New Roman" panose="02020603050405020304" pitchFamily="18" charset="0"/>
              </a:rPr>
              <a:t> </a:t>
            </a:r>
            <a:r>
              <a:rPr lang="vi-VN" sz="3600" b="0" i="0" u="none" strike="noStrike" dirty="0">
                <a:solidFill>
                  <a:srgbClr val="000000"/>
                </a:solidFill>
                <a:effectLst/>
                <a:latin typeface="Times New Roman" panose="02020603050405020304" pitchFamily="18" charset="0"/>
              </a:rPr>
              <a:t>là một công cụ chăm sóc khách hàng và phân tích trang </a:t>
            </a:r>
            <a:r>
              <a:rPr lang="vi-VN" sz="3600" b="0" i="0" u="none" strike="noStrike" dirty="0" err="1">
                <a:solidFill>
                  <a:srgbClr val="000000"/>
                </a:solidFill>
                <a:effectLst/>
                <a:latin typeface="Times New Roman" panose="02020603050405020304" pitchFamily="18" charset="0"/>
              </a:rPr>
              <a:t>web</a:t>
            </a:r>
            <a:r>
              <a:rPr lang="vi-VN" sz="3600" b="0" i="0" u="none" strike="noStrike" dirty="0">
                <a:solidFill>
                  <a:srgbClr val="000000"/>
                </a:solidFill>
                <a:effectLst/>
                <a:latin typeface="Times New Roman" panose="02020603050405020304" pitchFamily="18" charset="0"/>
              </a:rPr>
              <a:t>, giúp bạn tương tác với khách hàng tiềm năng thông qua các tính năng như </a:t>
            </a:r>
            <a:r>
              <a:rPr lang="vi-VN" sz="3600" b="0" i="0" u="none" strike="noStrike" dirty="0" err="1">
                <a:solidFill>
                  <a:srgbClr val="000000"/>
                </a:solidFill>
                <a:effectLst/>
                <a:latin typeface="Times New Roman" panose="02020603050405020304" pitchFamily="18" charset="0"/>
              </a:rPr>
              <a:t>chat</a:t>
            </a:r>
            <a:r>
              <a:rPr lang="vi-VN" sz="3600" b="0" i="0" u="none" strike="noStrike" dirty="0">
                <a:solidFill>
                  <a:srgbClr val="000000"/>
                </a:solidFill>
                <a:effectLst/>
                <a:latin typeface="Times New Roman" panose="02020603050405020304" pitchFamily="18" charset="0"/>
              </a:rPr>
              <a:t> trực tiếp, phân tích hành vi người dùng và theo dõi hiệu suất. Đây là một số chức năng chính của </a:t>
            </a:r>
            <a:r>
              <a:rPr lang="vi-VN" sz="3600" b="0" i="0" u="none" strike="noStrike" dirty="0" err="1">
                <a:solidFill>
                  <a:srgbClr val="000000"/>
                </a:solidFill>
                <a:effectLst/>
                <a:latin typeface="Times New Roman" panose="02020603050405020304" pitchFamily="18" charset="0"/>
              </a:rPr>
              <a:t>Zoho</a:t>
            </a:r>
            <a:r>
              <a:rPr lang="en-US" sz="3600" dirty="0">
                <a:solidFill>
                  <a:srgbClr val="000000"/>
                </a:solidFill>
                <a:latin typeface="Times New Roman" panose="02020603050405020304" pitchFamily="18" charset="0"/>
              </a:rPr>
              <a:t>: </a:t>
            </a:r>
            <a:endParaRPr lang="en-US" sz="3600" spc="185" dirty="0">
              <a:solidFill>
                <a:srgbClr val="231F20"/>
              </a:solidFill>
              <a:latin typeface="Times New Roman" panose="02020603050405020304" pitchFamily="18" charset="0"/>
              <a:ea typeface="Arimo"/>
              <a:cs typeface="Times New Roman" panose="02020603050405020304" pitchFamily="18" charset="0"/>
              <a:sym typeface="Arimo"/>
            </a:endParaRPr>
          </a:p>
        </p:txBody>
      </p:sp>
      <p:sp>
        <p:nvSpPr>
          <p:cNvPr id="11" name="TextBox 7">
            <a:extLst>
              <a:ext uri="{FF2B5EF4-FFF2-40B4-BE49-F238E27FC236}">
                <a16:creationId xmlns:a16="http://schemas.microsoft.com/office/drawing/2014/main" id="{920A1C30-47C8-859B-A60D-F858460CB64D}"/>
              </a:ext>
            </a:extLst>
          </p:cNvPr>
          <p:cNvSpPr txBox="1"/>
          <p:nvPr/>
        </p:nvSpPr>
        <p:spPr>
          <a:xfrm>
            <a:off x="463252" y="3939881"/>
            <a:ext cx="16230600" cy="1107996"/>
          </a:xfrm>
          <a:prstGeom prst="rect">
            <a:avLst/>
          </a:prstGeom>
        </p:spPr>
        <p:txBody>
          <a:bodyPr wrap="square" lIns="0" tIns="0" rIns="0" bIns="0" rtlCol="0" anchor="t">
            <a:spAutoFit/>
          </a:bodyPr>
          <a:lstStyle/>
          <a:p>
            <a:pPr marL="457200" rtl="0" fontAlgn="base">
              <a:spcAft>
                <a:spcPts val="1200"/>
              </a:spcAft>
            </a:pPr>
            <a:r>
              <a:rPr lang="en-US" sz="3600" b="1" i="0" u="none" strike="noStrike" dirty="0">
                <a:solidFill>
                  <a:srgbClr val="000000"/>
                </a:solidFill>
                <a:effectLst/>
                <a:latin typeface="Times New Roman" panose="02020603050405020304" pitchFamily="18" charset="0"/>
              </a:rPr>
              <a:t>Chat </a:t>
            </a:r>
            <a:r>
              <a:rPr lang="en-US" sz="3600" b="1" i="0" u="none" strike="noStrike" dirty="0" err="1">
                <a:solidFill>
                  <a:srgbClr val="000000"/>
                </a:solidFill>
                <a:effectLst/>
                <a:latin typeface="Times New Roman" panose="02020603050405020304" pitchFamily="18" charset="0"/>
              </a:rPr>
              <a:t>trực</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trò</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chuyện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ngay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họ</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cập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trang</a:t>
            </a:r>
            <a:r>
              <a:rPr lang="en-US" sz="3600" b="0" i="0" u="none" strike="noStrike" dirty="0">
                <a:solidFill>
                  <a:srgbClr val="000000"/>
                </a:solidFill>
                <a:effectLst/>
                <a:latin typeface="Times New Roman" panose="02020603050405020304" pitchFamily="18" charset="0"/>
              </a:rPr>
              <a:t> web </a:t>
            </a:r>
            <a:r>
              <a:rPr lang="en-US" sz="3600" b="0" i="0" u="none" strike="noStrike" dirty="0" err="1">
                <a:solidFill>
                  <a:srgbClr val="000000"/>
                </a:solidFill>
                <a:effectLst/>
                <a:latin typeface="Times New Roman" panose="02020603050405020304" pitchFamily="18" charset="0"/>
              </a:rPr>
              <a:t>của</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cung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cấp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hỗ</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kịp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thiện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nghiệm</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a:t>
            </a:r>
            <a:endParaRPr lang="en-US" sz="36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17581983"/>
      </p:ext>
    </p:extLst>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41BF208-0DBD-D0CD-9C93-24C838C7C93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6718E17-48A3-18FE-149A-D7AA17BFE47C}"/>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601F4306-4ACA-EAFE-A047-BAF141369736}"/>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4EC677F2-FA5B-2486-68C5-785DD0728B5B}"/>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FF950DE6-DEFD-52F9-4A22-2460519D1529}"/>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D0A73EB6-85D2-C4D0-C0C5-141D72332D7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CA453EDA-53B4-B227-3AD9-D0D575548B62}"/>
              </a:ext>
            </a:extLst>
          </p:cNvPr>
          <p:cNvSpPr txBox="1"/>
          <p:nvPr/>
        </p:nvSpPr>
        <p:spPr>
          <a:xfrm>
            <a:off x="463252" y="1579614"/>
            <a:ext cx="16230600" cy="1107996"/>
          </a:xfrm>
          <a:prstGeom prst="rect">
            <a:avLst/>
          </a:prstGeom>
        </p:spPr>
        <p:txBody>
          <a:bodyPr wrap="square" lIns="0" tIns="0" rIns="0" bIns="0" rtlCol="0" anchor="t">
            <a:spAutoFit/>
          </a:bodyPr>
          <a:lstStyle/>
          <a:p>
            <a:pPr marL="457200" rtl="0" fontAlgn="base">
              <a:spcAft>
                <a:spcPts val="1200"/>
              </a:spcAft>
            </a:pPr>
            <a:r>
              <a:rPr lang="en-US" sz="3600" b="1" i="0" u="none" strike="noStrike" dirty="0">
                <a:solidFill>
                  <a:srgbClr val="000000"/>
                </a:solidFill>
                <a:effectLst/>
                <a:latin typeface="Times New Roman" panose="02020603050405020304" pitchFamily="18" charset="0"/>
              </a:rPr>
              <a:t>Chat </a:t>
            </a:r>
            <a:r>
              <a:rPr lang="en-US" sz="3600" b="1" i="0" u="none" strike="noStrike" dirty="0" err="1">
                <a:solidFill>
                  <a:srgbClr val="000000"/>
                </a:solidFill>
                <a:effectLst/>
                <a:latin typeface="Times New Roman" panose="02020603050405020304" pitchFamily="18" charset="0"/>
              </a:rPr>
              <a:t>trực</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trò</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chuyện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ngay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họ</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cập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trang</a:t>
            </a:r>
            <a:r>
              <a:rPr lang="en-US" sz="3600" b="0" i="0" u="none" strike="noStrike" dirty="0">
                <a:solidFill>
                  <a:srgbClr val="000000"/>
                </a:solidFill>
                <a:effectLst/>
                <a:latin typeface="Times New Roman" panose="02020603050405020304" pitchFamily="18" charset="0"/>
              </a:rPr>
              <a:t> web </a:t>
            </a:r>
            <a:r>
              <a:rPr lang="en-US" sz="3600" b="0" i="0" u="none" strike="noStrike" dirty="0" err="1">
                <a:solidFill>
                  <a:srgbClr val="000000"/>
                </a:solidFill>
                <a:effectLst/>
                <a:latin typeface="Times New Roman" panose="02020603050405020304" pitchFamily="18" charset="0"/>
              </a:rPr>
              <a:t>của</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cung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cấp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hỗ</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kịp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thiện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nghiệm</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a:t>
            </a:r>
            <a:endParaRPr lang="en-US" sz="3600" b="0" i="0" u="none" strike="noStrike" dirty="0">
              <a:solidFill>
                <a:srgbClr val="000000"/>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B8DF202C-4927-6CFF-8494-DDA87497F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8672" y="2639160"/>
            <a:ext cx="3829664" cy="723549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71E52A4-98FA-25E6-E6F0-1D8442864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58336" y="2639160"/>
            <a:ext cx="3829664" cy="71402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C8C5757-5E68-D018-D966-998F1E873217}"/>
              </a:ext>
            </a:extLst>
          </p:cNvPr>
          <p:cNvPicPr>
            <a:picLocks noChangeAspect="1"/>
          </p:cNvPicPr>
          <p:nvPr/>
        </p:nvPicPr>
        <p:blipFill>
          <a:blip r:embed="rId7"/>
          <a:stretch>
            <a:fillRect/>
          </a:stretch>
        </p:blipFill>
        <p:spPr>
          <a:xfrm>
            <a:off x="4813822" y="3467100"/>
            <a:ext cx="5805018" cy="6521587"/>
          </a:xfrm>
          <a:prstGeom prst="rect">
            <a:avLst/>
          </a:prstGeom>
        </p:spPr>
      </p:pic>
      <p:sp>
        <p:nvSpPr>
          <p:cNvPr id="13" name="TextBox 7">
            <a:extLst>
              <a:ext uri="{FF2B5EF4-FFF2-40B4-BE49-F238E27FC236}">
                <a16:creationId xmlns:a16="http://schemas.microsoft.com/office/drawing/2014/main" id="{4D1374AF-CDE5-B0F9-0678-E8422A3CAED8}"/>
              </a:ext>
            </a:extLst>
          </p:cNvPr>
          <p:cNvSpPr txBox="1"/>
          <p:nvPr/>
        </p:nvSpPr>
        <p:spPr>
          <a:xfrm>
            <a:off x="-228600" y="6205617"/>
            <a:ext cx="5410200" cy="1661993"/>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Bên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trang</a:t>
            </a:r>
            <a:r>
              <a:rPr lang="en-US" sz="3600" b="1" i="0" u="none" strike="noStrike" dirty="0">
                <a:solidFill>
                  <a:srgbClr val="000000"/>
                </a:solidFill>
                <a:effectLst/>
                <a:latin typeface="Times New Roman" panose="02020603050405020304" pitchFamily="18" charset="0"/>
              </a:rPr>
              <a:t> web </a:t>
            </a:r>
            <a:r>
              <a:rPr lang="en-US" sz="3600" b="1" i="0" u="none" strike="noStrike" dirty="0" err="1">
                <a:solidFill>
                  <a:srgbClr val="000000"/>
                </a:solidFill>
                <a:effectLst/>
                <a:latin typeface="Times New Roman" panose="02020603050405020304" pitchFamily="18" charset="0"/>
              </a:rPr>
              <a:t>khách</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hàng</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có</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thể</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vào</a:t>
            </a:r>
            <a:r>
              <a:rPr lang="en-US" sz="3600" b="1" i="0" u="none" strike="noStrike" dirty="0">
                <a:solidFill>
                  <a:srgbClr val="000000"/>
                </a:solidFill>
                <a:effectLst/>
                <a:latin typeface="Times New Roman" panose="02020603050405020304" pitchFamily="18" charset="0"/>
              </a:rPr>
              <a:t> ô </a:t>
            </a:r>
            <a:r>
              <a:rPr lang="en-US" sz="3600" b="1" i="0" u="none" strike="noStrike" dirty="0" err="1">
                <a:solidFill>
                  <a:srgbClr val="000000"/>
                </a:solidFill>
                <a:effectLst/>
                <a:latin typeface="Times New Roman" panose="02020603050405020304" pitchFamily="18" charset="0"/>
              </a:rPr>
              <a:t>nhắn</a:t>
            </a:r>
            <a:r>
              <a:rPr lang="en-US" sz="3600" b="1" i="0" u="none" strike="noStrike" dirty="0">
                <a:solidFill>
                  <a:srgbClr val="000000"/>
                </a:solidFill>
                <a:effectLst/>
                <a:latin typeface="Times New Roman" panose="02020603050405020304" pitchFamily="18" charset="0"/>
              </a:rPr>
              <a:t> tin </a:t>
            </a:r>
            <a:r>
              <a:rPr lang="en-US" sz="3600" b="1" i="0" u="none" strike="noStrike" dirty="0" err="1">
                <a:solidFill>
                  <a:srgbClr val="000000"/>
                </a:solidFill>
                <a:effectLst/>
                <a:latin typeface="Times New Roman" panose="02020603050405020304" pitchFamily="18" charset="0"/>
              </a:rPr>
              <a:t>để</a:t>
            </a:r>
            <a:r>
              <a:rPr lang="en-US" sz="3600" b="1" i="0" u="none" strike="noStrike" dirty="0">
                <a:solidFill>
                  <a:srgbClr val="000000"/>
                </a:solidFill>
                <a:effectLst/>
                <a:latin typeface="Times New Roman" panose="02020603050405020304" pitchFamily="18" charset="0"/>
              </a:rPr>
              <a:t> chat</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630853223"/>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CB0B255-8BA0-F6FE-083C-37FD16DA0A9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45E6818-1CF4-3404-62BC-50ACA9303A2C}"/>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F46733B-3843-0053-986D-38C9F37A0EBF}"/>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8EF1FFE0-1B98-7A05-60A7-1A136A99333F}"/>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DD39674E-D1B3-C36E-9F9E-BBCC58D81684}"/>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89A908B9-E2EC-5358-A66A-979953BBDDE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551A644A-42DC-EF58-AB65-C3C253F575C5}"/>
              </a:ext>
            </a:extLst>
          </p:cNvPr>
          <p:cNvSpPr txBox="1"/>
          <p:nvPr/>
        </p:nvSpPr>
        <p:spPr>
          <a:xfrm>
            <a:off x="463252" y="1579614"/>
            <a:ext cx="16230600" cy="1107996"/>
          </a:xfrm>
          <a:prstGeom prst="rect">
            <a:avLst/>
          </a:prstGeom>
        </p:spPr>
        <p:txBody>
          <a:bodyPr wrap="square" lIns="0" tIns="0" rIns="0" bIns="0" rtlCol="0" anchor="t">
            <a:spAutoFit/>
          </a:bodyPr>
          <a:lstStyle/>
          <a:p>
            <a:pPr marL="457200" rtl="0" fontAlgn="base">
              <a:spcAft>
                <a:spcPts val="1200"/>
              </a:spcAft>
            </a:pPr>
            <a:r>
              <a:rPr lang="en-US" sz="3600" b="1" i="0" u="none" strike="noStrike" dirty="0">
                <a:solidFill>
                  <a:srgbClr val="000000"/>
                </a:solidFill>
                <a:effectLst/>
                <a:latin typeface="Times New Roman" panose="02020603050405020304" pitchFamily="18" charset="0"/>
              </a:rPr>
              <a:t>Chat </a:t>
            </a:r>
            <a:r>
              <a:rPr lang="en-US" sz="3600" b="1" i="0" u="none" strike="noStrike" dirty="0" err="1">
                <a:solidFill>
                  <a:srgbClr val="000000"/>
                </a:solidFill>
                <a:effectLst/>
                <a:latin typeface="Times New Roman" panose="02020603050405020304" pitchFamily="18" charset="0"/>
              </a:rPr>
              <a:t>trực</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trò</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chuyện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ngay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họ</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cập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trang</a:t>
            </a:r>
            <a:r>
              <a:rPr lang="en-US" sz="3600" b="0" i="0" u="none" strike="noStrike" dirty="0">
                <a:solidFill>
                  <a:srgbClr val="000000"/>
                </a:solidFill>
                <a:effectLst/>
                <a:latin typeface="Times New Roman" panose="02020603050405020304" pitchFamily="18" charset="0"/>
              </a:rPr>
              <a:t> web </a:t>
            </a:r>
            <a:r>
              <a:rPr lang="en-US" sz="3600" b="0" i="0" u="none" strike="noStrike" dirty="0" err="1">
                <a:solidFill>
                  <a:srgbClr val="000000"/>
                </a:solidFill>
                <a:effectLst/>
                <a:latin typeface="Times New Roman" panose="02020603050405020304" pitchFamily="18" charset="0"/>
              </a:rPr>
              <a:t>của</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cung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cấp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hỗ</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kịp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thiện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nghiệm</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a:t>
            </a:r>
            <a:endParaRPr lang="en-US" sz="3600" b="0" i="0" u="none" strike="noStrike" dirty="0">
              <a:solidFill>
                <a:srgbClr val="000000"/>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76582DDC-866A-74B1-3B4F-2C01910F2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490" y="2862153"/>
            <a:ext cx="12651256" cy="68430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C953405E-F74C-D55F-57A7-2D3A0B9085E4}"/>
              </a:ext>
            </a:extLst>
          </p:cNvPr>
          <p:cNvSpPr txBox="1"/>
          <p:nvPr/>
        </p:nvSpPr>
        <p:spPr>
          <a:xfrm>
            <a:off x="-228600" y="6205617"/>
            <a:ext cx="5410200" cy="1661993"/>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Bên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trang</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quản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trị</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của</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SalesIQ</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sẽ</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nhận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được</a:t>
            </a:r>
            <a:r>
              <a:rPr lang="en-US" sz="3600" b="1" i="0" u="none" strike="noStrike" dirty="0">
                <a:solidFill>
                  <a:srgbClr val="000000"/>
                </a:solidFill>
                <a:effectLst/>
                <a:latin typeface="Times New Roman" panose="02020603050405020304" pitchFamily="18" charset="0"/>
              </a:rPr>
              <a:t> tin </a:t>
            </a:r>
            <a:r>
              <a:rPr lang="en-US" sz="3600" b="1" i="0" u="none" strike="noStrike" dirty="0" err="1">
                <a:solidFill>
                  <a:srgbClr val="000000"/>
                </a:solidFill>
                <a:effectLst/>
                <a:latin typeface="Times New Roman" panose="02020603050405020304" pitchFamily="18" charset="0"/>
              </a:rPr>
              <a:t>nhắn</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093026210"/>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3C97C8D-5C05-B7EB-ADBB-CCD750589DF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CEC8FCC-5071-A831-7EAA-73F1A72188F5}"/>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740A5558-512A-4892-FFD9-6DFA5DB7FBEC}"/>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5C3C3D00-0EF7-9D6C-EE11-755274B43824}"/>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EE7665D8-DDD3-0BCA-6D11-9D8EFE9E0C8F}"/>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F6EB8B10-6374-8A47-DCB9-C6757C3513E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D669E0D3-E144-9BCB-1344-478F4F7A9AAC}"/>
              </a:ext>
            </a:extLst>
          </p:cNvPr>
          <p:cNvSpPr txBox="1"/>
          <p:nvPr/>
        </p:nvSpPr>
        <p:spPr>
          <a:xfrm>
            <a:off x="463252" y="1579614"/>
            <a:ext cx="16230600" cy="1661993"/>
          </a:xfrm>
          <a:prstGeom prst="rect">
            <a:avLst/>
          </a:prstGeom>
        </p:spPr>
        <p:txBody>
          <a:bodyPr wrap="square" lIns="0" tIns="0" rIns="0" bIns="0" rtlCol="0" anchor="t">
            <a:spAutoFit/>
          </a:bodyPr>
          <a:lstStyle/>
          <a:p>
            <a:pPr marL="457200" rtl="0" fontAlgn="base">
              <a:spcAft>
                <a:spcPts val="1200"/>
              </a:spcAft>
            </a:pPr>
            <a:r>
              <a:rPr lang="vi-VN" sz="3600" b="1" i="0" u="none" strike="noStrike" dirty="0">
                <a:solidFill>
                  <a:srgbClr val="000000"/>
                </a:solidFill>
                <a:effectLst/>
                <a:latin typeface="Times New Roman" panose="02020603050405020304" pitchFamily="18" charset="0"/>
              </a:rPr>
              <a:t>Theo dõi hành vi</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SalesIQ</a:t>
            </a:r>
            <a:r>
              <a:rPr lang="vi-VN" sz="3600" b="0" i="0" u="none" strike="noStrike" dirty="0">
                <a:solidFill>
                  <a:srgbClr val="000000"/>
                </a:solidFill>
                <a:effectLst/>
                <a:latin typeface="Times New Roman" panose="02020603050405020304" pitchFamily="18" charset="0"/>
              </a:rPr>
              <a:t> cho phép bạn theo dõi hành vi của người dùng trên trang </a:t>
            </a:r>
            <a:r>
              <a:rPr lang="vi-VN" sz="3600" b="0" i="0" u="none" strike="noStrike" dirty="0" err="1">
                <a:solidFill>
                  <a:srgbClr val="000000"/>
                </a:solidFill>
                <a:effectLst/>
                <a:latin typeface="Times New Roman" panose="02020603050405020304" pitchFamily="18" charset="0"/>
              </a:rPr>
              <a:t>web</a:t>
            </a:r>
            <a:r>
              <a:rPr lang="vi-VN" sz="3600" b="0" i="0" u="none" strike="noStrike" dirty="0">
                <a:solidFill>
                  <a:srgbClr val="000000"/>
                </a:solidFill>
                <a:effectLst/>
                <a:latin typeface="Times New Roman" panose="02020603050405020304" pitchFamily="18" charset="0"/>
              </a:rPr>
              <a:t> của bạn, như thời gian họ lưu lại, các trang họ đã truy cập, từ đó giúp bạn hiểu rõ hơn về nhu cầu và sở thích của khách hàng.</a:t>
            </a:r>
            <a:endParaRPr lang="en-US" sz="3600" b="0" i="0" u="none" strike="noStrike" dirty="0">
              <a:solidFill>
                <a:srgbClr val="000000"/>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97A95FC7-9D43-C386-30B4-ACE98E7A4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846" y="3771899"/>
            <a:ext cx="12184636" cy="568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415680"/>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EE214AA-176D-3342-631E-68B0A3D9545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A6ED0E1-54E6-700C-756F-0CEF3293A4B1}"/>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BF8FADE-B901-FA4E-A116-3381F3869D96}"/>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EF0317CE-494D-69DC-1876-49012BE0DA9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44B06CB4-1B7D-64BF-BFFD-123548513197}"/>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57DFFBC7-7BC5-A338-2AB2-4E8EAB7A2BEE}"/>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1E1FF987-D48F-5108-FF6A-CE5A36186536}"/>
              </a:ext>
            </a:extLst>
          </p:cNvPr>
          <p:cNvSpPr txBox="1"/>
          <p:nvPr/>
        </p:nvSpPr>
        <p:spPr>
          <a:xfrm>
            <a:off x="463252" y="1579614"/>
            <a:ext cx="16230600" cy="1661993"/>
          </a:xfrm>
          <a:prstGeom prst="rect">
            <a:avLst/>
          </a:prstGeom>
        </p:spPr>
        <p:txBody>
          <a:bodyPr wrap="square" lIns="0" tIns="0" rIns="0" bIns="0" rtlCol="0" anchor="t">
            <a:spAutoFit/>
          </a:bodyPr>
          <a:lstStyle/>
          <a:p>
            <a:pPr marL="457200" rtl="0" fontAlgn="base">
              <a:spcAft>
                <a:spcPts val="1200"/>
              </a:spcAft>
            </a:pPr>
            <a:r>
              <a:rPr lang="vi-VN" sz="3600" b="1" i="0" u="none" strike="noStrike" dirty="0">
                <a:solidFill>
                  <a:srgbClr val="000000"/>
                </a:solidFill>
                <a:effectLst/>
                <a:latin typeface="Times New Roman" panose="02020603050405020304" pitchFamily="18" charset="0"/>
              </a:rPr>
              <a:t>Phân tích và báo cáo</a:t>
            </a:r>
            <a:r>
              <a:rPr lang="vi-VN" sz="3600" b="0" i="0" u="none" strike="noStrike" dirty="0">
                <a:solidFill>
                  <a:srgbClr val="000000"/>
                </a:solidFill>
                <a:effectLst/>
                <a:latin typeface="Times New Roman" panose="02020603050405020304" pitchFamily="18" charset="0"/>
              </a:rPr>
              <a:t>: Bạn có thể xem các báo cáo về hiệu suất của các cuộc trò chuyện, số lượng khách truy cập, và nhiều chỉ số khác để cải thiện chiến lược tiếp thị và bán hàng của mình.</a:t>
            </a:r>
            <a:endParaRPr lang="en-US" sz="3600" b="0" i="0" u="none" strike="noStrike" dirty="0">
              <a:solidFill>
                <a:srgbClr val="000000"/>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A0E9F4A9-C72A-21AE-1703-5C2486EE5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472443"/>
            <a:ext cx="13460060" cy="632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165819"/>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C39A7D7-2D24-8756-00C0-6D85670346E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4E5A67E-4A13-8445-3398-9C993DF3087F}"/>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B056D9F-4903-2FEF-1C99-5E470CC6C67A}"/>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9D44B28-546D-CC46-781C-1F6F67BE8936}"/>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BC24D276-F80E-C919-AAF5-52F7016E96E7}"/>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36A7732C-E3C3-B64F-E14E-8FE71F7C36F3}"/>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F12001C6-32C8-79A5-80E3-DA88CBD4D1D6}"/>
              </a:ext>
            </a:extLst>
          </p:cNvPr>
          <p:cNvSpPr txBox="1"/>
          <p:nvPr/>
        </p:nvSpPr>
        <p:spPr>
          <a:xfrm>
            <a:off x="463252" y="1579614"/>
            <a:ext cx="16230600" cy="1107996"/>
          </a:xfrm>
          <a:prstGeom prst="rect">
            <a:avLst/>
          </a:prstGeom>
        </p:spPr>
        <p:txBody>
          <a:bodyPr wrap="square" lIns="0" tIns="0" rIns="0" bIns="0" rtlCol="0" anchor="t">
            <a:spAutoFit/>
          </a:bodyPr>
          <a:lstStyle/>
          <a:p>
            <a:pPr marL="457200" rtl="0" fontAlgn="base">
              <a:spcAft>
                <a:spcPts val="1200"/>
              </a:spcAft>
            </a:pPr>
            <a:r>
              <a:rPr lang="vi-VN" sz="3600" b="1" i="0" u="none" strike="noStrike" dirty="0">
                <a:solidFill>
                  <a:srgbClr val="000000"/>
                </a:solidFill>
                <a:effectLst/>
                <a:latin typeface="Times New Roman" panose="02020603050405020304" pitchFamily="18" charset="0"/>
              </a:rPr>
              <a:t>Công cụ tự động hóa</a:t>
            </a:r>
            <a:r>
              <a:rPr lang="vi-VN" sz="3600" b="0" i="0" u="none" strike="noStrike" dirty="0">
                <a:solidFill>
                  <a:srgbClr val="000000"/>
                </a:solidFill>
                <a:effectLst/>
                <a:latin typeface="Times New Roman" panose="02020603050405020304" pitchFamily="18" charset="0"/>
              </a:rPr>
              <a:t>: Bạn có thể thiết lập các kịch bản tự động hóa, như trả lời tự động cho các câu hỏi thường gặp, để tiết kiệm thời gian và nâng cao hiệu quả.</a:t>
            </a:r>
            <a:endParaRPr lang="en-US" sz="3600" b="0" i="0" u="none" strike="noStrike" dirty="0">
              <a:solidFill>
                <a:srgbClr val="000000"/>
              </a:solidFill>
              <a:effectLst/>
              <a:latin typeface="Arial" panose="020B0604020202020204" pitchFamily="34" charset="0"/>
            </a:endParaRPr>
          </a:p>
        </p:txBody>
      </p:sp>
      <p:pic>
        <p:nvPicPr>
          <p:cNvPr id="6146" name="Picture 2">
            <a:extLst>
              <a:ext uri="{FF2B5EF4-FFF2-40B4-BE49-F238E27FC236}">
                <a16:creationId xmlns:a16="http://schemas.microsoft.com/office/drawing/2014/main" id="{4CE8173D-935E-4DFA-C79D-079E61E4D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52" y="3695700"/>
            <a:ext cx="17387783" cy="401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155475"/>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579382F-1492-C7B9-B3E6-53851ED875F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CC595D7-4717-A92B-7717-E66292168758}"/>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2EB7344-70FD-C6A1-BE8E-0BE4E43A4DFF}"/>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579129FB-39AF-628F-4D9F-98842A321367}"/>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288F2906-1407-3156-3594-ECFD7E98A39B}"/>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6388D8E0-8AF9-A21D-2027-600D8F0C4D9A}"/>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FA3753D9-E400-EB72-8C88-5EDED8BEB434}"/>
              </a:ext>
            </a:extLst>
          </p:cNvPr>
          <p:cNvSpPr txBox="1"/>
          <p:nvPr/>
        </p:nvSpPr>
        <p:spPr>
          <a:xfrm>
            <a:off x="463252" y="1579614"/>
            <a:ext cx="16230600" cy="2215991"/>
          </a:xfrm>
          <a:prstGeom prst="rect">
            <a:avLst/>
          </a:prstGeom>
        </p:spPr>
        <p:txBody>
          <a:bodyPr wrap="square" lIns="0" tIns="0" rIns="0" bIns="0" rtlCol="0" anchor="t">
            <a:spAutoFit/>
          </a:bodyPr>
          <a:lstStyle/>
          <a:p>
            <a:pPr marL="457200" rtl="0" fontAlgn="base">
              <a:spcAft>
                <a:spcPts val="1200"/>
              </a:spcAft>
            </a:pPr>
            <a:r>
              <a:rPr lang="en-US" sz="3600" b="0" i="0" u="none" strike="noStrike" dirty="0">
                <a:solidFill>
                  <a:srgbClr val="000000"/>
                </a:solidFill>
                <a:effectLst/>
                <a:latin typeface="Times New Roman" panose="02020603050405020304" pitchFamily="18" charset="0"/>
              </a:rPr>
              <a:t>Trong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phần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cho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phép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tích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hợp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lý</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nhau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trong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Facebook Messenger.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gửi</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đến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qua Facebook Messenger,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trực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từ</a:t>
            </a:r>
            <a:r>
              <a:rPr lang="en-US" sz="3600" b="0" i="0" u="none" strike="noStrike" dirty="0">
                <a:solidFill>
                  <a:srgbClr val="000000"/>
                </a:solidFill>
                <a:effectLst/>
                <a:latin typeface="Times New Roman" panose="02020603050405020304" pitchFamily="18" charset="0"/>
              </a:rPr>
              <a:t>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trì</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một</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liên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tục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hiệu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a:t>
            </a:r>
            <a:endParaRPr lang="en-US" sz="3600" b="0" i="0" u="none" strike="noStrike" dirty="0">
              <a:solidFill>
                <a:srgbClr val="000000"/>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A815AB-639C-D720-C1BB-2E4CF86CA080}"/>
              </a:ext>
            </a:extLst>
          </p:cNvPr>
          <p:cNvPicPr>
            <a:picLocks noChangeAspect="1"/>
          </p:cNvPicPr>
          <p:nvPr/>
        </p:nvPicPr>
        <p:blipFill>
          <a:blip r:embed="rId5"/>
          <a:stretch>
            <a:fillRect/>
          </a:stretch>
        </p:blipFill>
        <p:spPr>
          <a:xfrm>
            <a:off x="5334000" y="3916731"/>
            <a:ext cx="11636115" cy="6259219"/>
          </a:xfrm>
          <a:prstGeom prst="rect">
            <a:avLst/>
          </a:prstGeom>
        </p:spPr>
      </p:pic>
      <p:sp>
        <p:nvSpPr>
          <p:cNvPr id="9" name="TextBox 7">
            <a:extLst>
              <a:ext uri="{FF2B5EF4-FFF2-40B4-BE49-F238E27FC236}">
                <a16:creationId xmlns:a16="http://schemas.microsoft.com/office/drawing/2014/main" id="{9FBF6ADB-06C1-0E9F-8686-3DE8036FE673}"/>
              </a:ext>
            </a:extLst>
          </p:cNvPr>
          <p:cNvSpPr txBox="1"/>
          <p:nvPr/>
        </p:nvSpPr>
        <p:spPr>
          <a:xfrm>
            <a:off x="-76200" y="6215343"/>
            <a:ext cx="5410200" cy="1107996"/>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Khách</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hàng</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nhắn</a:t>
            </a:r>
            <a:r>
              <a:rPr lang="en-US" sz="3600" b="1" i="0" u="none" strike="noStrike" dirty="0">
                <a:solidFill>
                  <a:srgbClr val="000000"/>
                </a:solidFill>
                <a:effectLst/>
                <a:latin typeface="Times New Roman" panose="02020603050405020304" pitchFamily="18" charset="0"/>
              </a:rPr>
              <a:t> tin qua Page</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405143659"/>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370AB53-3299-B446-F100-911E2835975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4AE8A43-19A9-1B80-93BC-BEFEB09B75DA}"/>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16B234D-67D3-C484-1B8A-DFB0C1453433}"/>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DF8E866B-7173-DD9B-74FE-B54D28FCB9BA}"/>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71A6055D-2CBA-36A2-DA97-66C7F9B70171}"/>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C5C87A0E-9445-3194-ACD1-BB6D87DF484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644FFC04-585A-1A39-3CF1-B659FE8CE6D4}"/>
              </a:ext>
            </a:extLst>
          </p:cNvPr>
          <p:cNvSpPr txBox="1"/>
          <p:nvPr/>
        </p:nvSpPr>
        <p:spPr>
          <a:xfrm>
            <a:off x="463252" y="1579614"/>
            <a:ext cx="16230600" cy="2215991"/>
          </a:xfrm>
          <a:prstGeom prst="rect">
            <a:avLst/>
          </a:prstGeom>
        </p:spPr>
        <p:txBody>
          <a:bodyPr wrap="square" lIns="0" tIns="0" rIns="0" bIns="0" rtlCol="0" anchor="t">
            <a:spAutoFit/>
          </a:bodyPr>
          <a:lstStyle/>
          <a:p>
            <a:pPr marL="457200" rtl="0" fontAlgn="base">
              <a:spcAft>
                <a:spcPts val="1200"/>
              </a:spcAft>
            </a:pPr>
            <a:r>
              <a:rPr lang="en-US" sz="3600" b="0" i="0" u="none" strike="noStrike" dirty="0">
                <a:solidFill>
                  <a:srgbClr val="000000"/>
                </a:solidFill>
                <a:effectLst/>
                <a:latin typeface="Times New Roman" panose="02020603050405020304" pitchFamily="18" charset="0"/>
              </a:rPr>
              <a:t>Trong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phần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cho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phép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tích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hợp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lý</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nhau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trong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Facebook Messenger.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gửi</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đến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qua Facebook Messenger,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trực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từ</a:t>
            </a:r>
            <a:r>
              <a:rPr lang="en-US" sz="3600" b="0" i="0" u="none" strike="noStrike" dirty="0">
                <a:solidFill>
                  <a:srgbClr val="000000"/>
                </a:solidFill>
                <a:effectLst/>
                <a:latin typeface="Times New Roman" panose="02020603050405020304" pitchFamily="18" charset="0"/>
              </a:rPr>
              <a:t>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trì</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một</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liên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tục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hiệu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a:t>
            </a:r>
            <a:endParaRPr lang="en-US" sz="3600" b="0" i="0" u="none" strike="noStrike" dirty="0">
              <a:solidFill>
                <a:srgbClr val="000000"/>
              </a:solidFill>
              <a:effectLst/>
              <a:latin typeface="Arial" panose="020B0604020202020204" pitchFamily="34" charset="0"/>
            </a:endParaRPr>
          </a:p>
        </p:txBody>
      </p:sp>
      <p:pic>
        <p:nvPicPr>
          <p:cNvPr id="7170" name="Picture 2">
            <a:extLst>
              <a:ext uri="{FF2B5EF4-FFF2-40B4-BE49-F238E27FC236}">
                <a16:creationId xmlns:a16="http://schemas.microsoft.com/office/drawing/2014/main" id="{A75FFA27-07EB-97FA-53D5-84FD984567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998174"/>
            <a:ext cx="11811000" cy="58276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A6C0678B-08A5-A996-4061-D54433461468}"/>
              </a:ext>
            </a:extLst>
          </p:cNvPr>
          <p:cNvSpPr txBox="1"/>
          <p:nvPr/>
        </p:nvSpPr>
        <p:spPr>
          <a:xfrm>
            <a:off x="152400" y="6134100"/>
            <a:ext cx="5410200" cy="1107996"/>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Bên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FaceBook</a:t>
            </a:r>
            <a:r>
              <a:rPr lang="en-US" sz="3600" b="1" i="0" u="none" strike="noStrike" dirty="0">
                <a:solidFill>
                  <a:srgbClr val="000000"/>
                </a:solidFill>
                <a:effectLst/>
                <a:latin typeface="Times New Roman" panose="02020603050405020304" pitchFamily="18" charset="0"/>
              </a:rPr>
              <a:t> Business Suite </a:t>
            </a:r>
            <a:r>
              <a:rPr lang="en-US" sz="3600" b="1" i="0" u="none" strike="noStrike" dirty="0" err="1">
                <a:solidFill>
                  <a:srgbClr val="000000"/>
                </a:solidFill>
                <a:effectLst/>
                <a:latin typeface="Times New Roman" panose="02020603050405020304" pitchFamily="18" charset="0"/>
              </a:rPr>
              <a:t>sẽ</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nhận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được</a:t>
            </a:r>
            <a:r>
              <a:rPr lang="en-US" sz="3600" b="1" i="0" u="none" strike="noStrike" dirty="0">
                <a:solidFill>
                  <a:srgbClr val="000000"/>
                </a:solidFill>
                <a:effectLst/>
                <a:latin typeface="Times New Roman" panose="02020603050405020304" pitchFamily="18" charset="0"/>
              </a:rPr>
              <a:t> </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692932387"/>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0B3D081-F4EF-92EA-C463-AC76F139289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579EFB8-CC4C-8E4C-F729-D4A2177B88A4}"/>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89D8EE7B-D1CA-C3F7-DFC2-F9AD7E82A0DD}"/>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08A3D2F9-2742-8EC9-DCB0-6DC52355828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3D25B63E-AF7F-4278-0D49-3BF6793A409D}"/>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5.2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a:t>
            </a:r>
            <a:r>
              <a:rPr lang="en-US" sz="4000" b="1" dirty="0" err="1">
                <a:solidFill>
                  <a:srgbClr val="000000"/>
                </a:solidFill>
                <a:latin typeface="Times New Roman" panose="02020603050405020304" pitchFamily="18" charset="0"/>
              </a:rPr>
              <a:t>SalesIQ</a:t>
            </a:r>
            <a:endParaRPr lang="vi-VN" sz="4000" b="1" dirty="0">
              <a:effectLst/>
            </a:endParaRPr>
          </a:p>
        </p:txBody>
      </p:sp>
      <p:sp>
        <p:nvSpPr>
          <p:cNvPr id="6" name="TextBox 5">
            <a:extLst>
              <a:ext uri="{FF2B5EF4-FFF2-40B4-BE49-F238E27FC236}">
                <a16:creationId xmlns:a16="http://schemas.microsoft.com/office/drawing/2014/main" id="{A50F0B56-0B8C-1B76-B691-CCDE6A66033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DCB28AB5-BF3E-430B-25C8-13E1DAB043A8}"/>
              </a:ext>
            </a:extLst>
          </p:cNvPr>
          <p:cNvSpPr txBox="1"/>
          <p:nvPr/>
        </p:nvSpPr>
        <p:spPr>
          <a:xfrm>
            <a:off x="463252" y="1579614"/>
            <a:ext cx="16230600" cy="2215991"/>
          </a:xfrm>
          <a:prstGeom prst="rect">
            <a:avLst/>
          </a:prstGeom>
        </p:spPr>
        <p:txBody>
          <a:bodyPr wrap="square" lIns="0" tIns="0" rIns="0" bIns="0" rtlCol="0" anchor="t">
            <a:spAutoFit/>
          </a:bodyPr>
          <a:lstStyle/>
          <a:p>
            <a:pPr marL="457200" rtl="0" fontAlgn="base">
              <a:spcAft>
                <a:spcPts val="1200"/>
              </a:spcAft>
            </a:pPr>
            <a:r>
              <a:rPr lang="en-US" sz="3600" b="0" i="0" u="none" strike="noStrike" dirty="0">
                <a:solidFill>
                  <a:srgbClr val="000000"/>
                </a:solidFill>
                <a:effectLst/>
                <a:latin typeface="Times New Roman" panose="02020603050405020304" pitchFamily="18" charset="0"/>
              </a:rPr>
              <a:t>Trong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phần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cho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phép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tích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hợp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lý</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nhau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với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trong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Facebook Messenger. </a:t>
            </a:r>
            <a:r>
              <a:rPr lang="en-US" sz="3600" b="0" i="0" u="none" strike="noStrike" dirty="0" err="1">
                <a:solidFill>
                  <a:srgbClr val="000000"/>
                </a:solidFill>
                <a:effectLst/>
                <a:latin typeface="Times New Roman" panose="02020603050405020304" pitchFamily="18" charset="0"/>
              </a:rPr>
              <a:t>Khách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gửi</a:t>
            </a:r>
            <a:r>
              <a:rPr lang="en-US" sz="3600" b="0" i="0" u="none" strike="noStrike" dirty="0">
                <a:solidFill>
                  <a:srgbClr val="000000"/>
                </a:solidFill>
                <a:effectLst/>
                <a:latin typeface="Times New Roman" panose="02020603050405020304" pitchFamily="18" charset="0"/>
              </a:rPr>
              <a:t> tin </a:t>
            </a:r>
            <a:r>
              <a:rPr lang="en-US" sz="3600" b="0" i="0" u="none" strike="noStrike" dirty="0" err="1">
                <a:solidFill>
                  <a:srgbClr val="000000"/>
                </a:solidFill>
                <a:effectLst/>
                <a:latin typeface="Times New Roman" panose="02020603050405020304" pitchFamily="18" charset="0"/>
              </a:rPr>
              <a:t>nhắn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đến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qua Facebook Messenger,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có</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thể</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lời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trực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từ</a:t>
            </a:r>
            <a:r>
              <a:rPr lang="en-US" sz="3600" b="0" i="0" u="none" strike="noStrike" dirty="0">
                <a:solidFill>
                  <a:srgbClr val="000000"/>
                </a:solidFill>
                <a:effectLst/>
                <a:latin typeface="Times New Roman" panose="02020603050405020304" pitchFamily="18" charset="0"/>
              </a:rPr>
              <a:t> Zoho </a:t>
            </a:r>
            <a:r>
              <a:rPr lang="en-US" sz="3600" b="0" i="0" u="none" strike="noStrike" dirty="0" err="1">
                <a:solidFill>
                  <a:srgbClr val="000000"/>
                </a:solidFill>
                <a:effectLst/>
                <a:latin typeface="Times New Roman" panose="02020603050405020304" pitchFamily="18" charset="0"/>
              </a:rPr>
              <a:t>SalesIQ</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Điều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này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trì</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một</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kênh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giao</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tiếp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liên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tục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hiệu</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a:t>
            </a:r>
            <a:endParaRPr lang="en-US" sz="3600" b="0" i="0" u="none" strike="noStrike" dirty="0">
              <a:solidFill>
                <a:srgbClr val="000000"/>
              </a:solidFill>
              <a:effectLst/>
              <a:latin typeface="Arial" panose="020B0604020202020204" pitchFamily="34" charset="0"/>
            </a:endParaRPr>
          </a:p>
        </p:txBody>
      </p:sp>
      <p:sp>
        <p:nvSpPr>
          <p:cNvPr id="10" name="TextBox 7">
            <a:extLst>
              <a:ext uri="{FF2B5EF4-FFF2-40B4-BE49-F238E27FC236}">
                <a16:creationId xmlns:a16="http://schemas.microsoft.com/office/drawing/2014/main" id="{5546DF12-40AF-EC12-6DB0-50D1F4D5890B}"/>
              </a:ext>
            </a:extLst>
          </p:cNvPr>
          <p:cNvSpPr txBox="1"/>
          <p:nvPr/>
        </p:nvSpPr>
        <p:spPr>
          <a:xfrm>
            <a:off x="152400" y="6134100"/>
            <a:ext cx="5410200" cy="3323987"/>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Bên</a:t>
            </a:r>
            <a:r>
              <a:rPr lang="en-US" sz="3600" b="1" i="0" u="none" strike="noStrike" dirty="0">
                <a:solidFill>
                  <a:srgbClr val="000000"/>
                </a:solidFill>
                <a:effectLst/>
                <a:latin typeface="Times New Roman" panose="02020603050405020304" pitchFamily="18" charset="0"/>
              </a:rPr>
              <a:t> Zoho </a:t>
            </a:r>
            <a:r>
              <a:rPr lang="en-US" sz="3600" b="1" i="0" u="none" strike="noStrike" dirty="0" err="1">
                <a:solidFill>
                  <a:srgbClr val="000000"/>
                </a:solidFill>
                <a:effectLst/>
                <a:latin typeface="Times New Roman" panose="02020603050405020304" pitchFamily="18" charset="0"/>
              </a:rPr>
              <a:t>SalesIQ</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cũng</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sẽ</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nhận</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được</a:t>
            </a:r>
            <a:endParaRPr lang="en-US" sz="3600" b="1" i="0" u="none" strike="noStrike" dirty="0">
              <a:solidFill>
                <a:srgbClr val="000000"/>
              </a:solidFill>
              <a:effectLst/>
              <a:latin typeface="Times New Roman" panose="02020603050405020304" pitchFamily="18" charset="0"/>
            </a:endParaRPr>
          </a:p>
          <a:p>
            <a:pPr marL="457200" rtl="0" fontAlgn="base"/>
            <a:r>
              <a:rPr lang="en-US" sz="3600" b="1" dirty="0">
                <a:solidFill>
                  <a:srgbClr val="000000"/>
                </a:solidFill>
                <a:latin typeface="Times New Roman" panose="02020603050405020304" pitchFamily="18" charset="0"/>
                <a:sym typeface="Wingdings" panose="05000000000000000000" pitchFamily="2" charset="2"/>
              </a:rPr>
              <a:t> </a:t>
            </a:r>
            <a:r>
              <a:rPr lang="en-US" sz="3600" i="1" dirty="0" err="1"/>
              <a:t>Điều</a:t>
            </a:r>
            <a:r>
              <a:rPr lang="en-US" sz="3600" i="1" dirty="0"/>
              <a:t> </a:t>
            </a:r>
            <a:r>
              <a:rPr lang="en-US" sz="3600" i="1" dirty="0" err="1"/>
              <a:t>này</a:t>
            </a:r>
            <a:r>
              <a:rPr lang="en-US" sz="3600" i="1" dirty="0"/>
              <a:t> </a:t>
            </a:r>
            <a:r>
              <a:rPr lang="en-US" sz="3600" i="1" dirty="0" err="1"/>
              <a:t>cho</a:t>
            </a:r>
            <a:r>
              <a:rPr lang="en-US" sz="3600" i="1" dirty="0"/>
              <a:t> </a:t>
            </a:r>
            <a:r>
              <a:rPr lang="en-US" sz="3600" i="1" dirty="0" err="1"/>
              <a:t>phép</a:t>
            </a:r>
            <a:r>
              <a:rPr lang="en-US" sz="3600" i="1" dirty="0"/>
              <a:t> </a:t>
            </a:r>
            <a:r>
              <a:rPr lang="en-US" sz="3600" i="1" dirty="0" err="1"/>
              <a:t>quản</a:t>
            </a:r>
            <a:r>
              <a:rPr lang="en-US" sz="3600" i="1" dirty="0"/>
              <a:t> </a:t>
            </a:r>
            <a:r>
              <a:rPr lang="en-US" sz="3600" i="1" dirty="0" err="1"/>
              <a:t>lý</a:t>
            </a:r>
            <a:r>
              <a:rPr lang="en-US" sz="3600" i="1" dirty="0"/>
              <a:t> </a:t>
            </a:r>
            <a:r>
              <a:rPr lang="en-US" sz="3600" i="1" dirty="0" err="1"/>
              <a:t>và</a:t>
            </a:r>
            <a:r>
              <a:rPr lang="en-US" sz="3600" i="1" dirty="0"/>
              <a:t> </a:t>
            </a:r>
            <a:r>
              <a:rPr lang="en-US" sz="3600" i="1" dirty="0" err="1"/>
              <a:t>phản</a:t>
            </a:r>
            <a:r>
              <a:rPr lang="en-US" sz="3600" i="1" dirty="0"/>
              <a:t> </a:t>
            </a:r>
            <a:r>
              <a:rPr lang="en-US" sz="3600" i="1" dirty="0" err="1"/>
              <a:t>hồi</a:t>
            </a:r>
            <a:r>
              <a:rPr lang="en-US" sz="3600" i="1" dirty="0"/>
              <a:t> </a:t>
            </a:r>
            <a:r>
              <a:rPr lang="en-US" sz="3600" i="1" dirty="0" err="1"/>
              <a:t>từ</a:t>
            </a:r>
            <a:r>
              <a:rPr lang="en-US" sz="3600" i="1" dirty="0"/>
              <a:t> </a:t>
            </a:r>
            <a:r>
              <a:rPr lang="en-US" sz="3600" i="1" dirty="0" err="1"/>
              <a:t>nhiều</a:t>
            </a:r>
            <a:r>
              <a:rPr lang="en-US" sz="3600" i="1" dirty="0"/>
              <a:t> </a:t>
            </a:r>
            <a:r>
              <a:rPr lang="en-US" sz="3600" i="1" dirty="0" err="1"/>
              <a:t>nền</a:t>
            </a:r>
            <a:r>
              <a:rPr lang="en-US" sz="3600" i="1" dirty="0"/>
              <a:t> </a:t>
            </a:r>
            <a:r>
              <a:rPr lang="en-US" sz="3600" i="1" dirty="0" err="1"/>
              <a:t>tảng</a:t>
            </a:r>
            <a:r>
              <a:rPr lang="en-US" sz="3600" i="1" dirty="0"/>
              <a:t> </a:t>
            </a:r>
            <a:r>
              <a:rPr lang="en-US" sz="3600" i="1" dirty="0" err="1"/>
              <a:t>khác</a:t>
            </a:r>
            <a:r>
              <a:rPr lang="en-US" sz="3600" i="1" dirty="0"/>
              <a:t> </a:t>
            </a:r>
            <a:r>
              <a:rPr lang="en-US" sz="3600" i="1" dirty="0" err="1"/>
              <a:t>nhau</a:t>
            </a:r>
            <a:r>
              <a:rPr lang="en-US" sz="3600" i="1" dirty="0"/>
              <a:t> </a:t>
            </a:r>
            <a:r>
              <a:rPr lang="en-US" sz="3600" i="1" dirty="0" err="1"/>
              <a:t>một</a:t>
            </a:r>
            <a:r>
              <a:rPr lang="en-US" sz="3600" i="1" dirty="0"/>
              <a:t> </a:t>
            </a:r>
            <a:r>
              <a:rPr lang="en-US" sz="3600" i="1" dirty="0" err="1"/>
              <a:t>cách</a:t>
            </a:r>
            <a:r>
              <a:rPr lang="en-US" sz="3600" i="1" dirty="0"/>
              <a:t> </a:t>
            </a:r>
            <a:r>
              <a:rPr lang="en-US" sz="3600" i="1" dirty="0" err="1"/>
              <a:t>hiệu</a:t>
            </a:r>
            <a:r>
              <a:rPr lang="en-US" sz="3600" i="1" dirty="0"/>
              <a:t> </a:t>
            </a:r>
            <a:r>
              <a:rPr lang="en-US" sz="3600" i="1" dirty="0" err="1"/>
              <a:t>quả</a:t>
            </a:r>
            <a:r>
              <a:rPr lang="en-US" sz="3600" b="1" i="1" u="none" strike="noStrike" dirty="0">
                <a:solidFill>
                  <a:srgbClr val="000000"/>
                </a:solidFill>
                <a:effectLst/>
                <a:latin typeface="Times New Roman" panose="02020603050405020304" pitchFamily="18" charset="0"/>
              </a:rPr>
              <a:t> </a:t>
            </a:r>
            <a:endParaRPr lang="vi-VN" sz="3600" b="0" i="1" u="none" strike="noStrike" dirty="0">
              <a:solidFill>
                <a:srgbClr val="00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22F607C4-06FE-3B62-3C08-AFC83E44FB3F}"/>
              </a:ext>
            </a:extLst>
          </p:cNvPr>
          <p:cNvPicPr>
            <a:picLocks noChangeAspect="1"/>
          </p:cNvPicPr>
          <p:nvPr/>
        </p:nvPicPr>
        <p:blipFill>
          <a:blip r:embed="rId5"/>
          <a:stretch>
            <a:fillRect/>
          </a:stretch>
        </p:blipFill>
        <p:spPr>
          <a:xfrm>
            <a:off x="5484172" y="4309442"/>
            <a:ext cx="12577284" cy="5029200"/>
          </a:xfrm>
          <a:prstGeom prst="rect">
            <a:avLst/>
          </a:prstGeom>
        </p:spPr>
      </p:pic>
    </p:spTree>
    <p:extLst>
      <p:ext uri="{BB962C8B-B14F-4D97-AF65-F5344CB8AC3E}">
        <p14:creationId xmlns:p14="http://schemas.microsoft.com/office/powerpoint/2010/main" val="1122272988"/>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F0EF7EE-ED68-946D-3CCB-D5F2DFA4088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F3069CD-BB77-8222-121B-F82F5A99F812}"/>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27F2C33-DE22-AA25-4EE7-583272D5F501}"/>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63B41FC6-CFA4-AB14-390B-48E7870D112B}"/>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7A86C48E-B1BE-22DB-6E06-12191ABED047}"/>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2340DB3D-BC4D-009C-E66F-C3F0E9EAA01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41AA8EE9-E0EC-4501-58B4-D684B9774A1E}"/>
              </a:ext>
            </a:extLst>
          </p:cNvPr>
          <p:cNvSpPr txBox="1"/>
          <p:nvPr/>
        </p:nvSpPr>
        <p:spPr>
          <a:xfrm>
            <a:off x="457200" y="1943100"/>
            <a:ext cx="16230600" cy="3477875"/>
          </a:xfrm>
          <a:prstGeom prst="rect">
            <a:avLst/>
          </a:prstGeom>
        </p:spPr>
        <p:txBody>
          <a:bodyPr wrap="square" lIns="0" tIns="0" rIns="0" bIns="0" rtlCol="0" anchor="t">
            <a:spAutoFit/>
          </a:bodyPr>
          <a:lstStyle/>
          <a:p>
            <a:pPr marL="457200" rtl="0" fontAlgn="base">
              <a:spcAft>
                <a:spcPts val="1200"/>
              </a:spcAft>
            </a:pPr>
            <a:r>
              <a:rPr lang="en-US" sz="3600" b="0" i="0" u="none" strike="noStrike" dirty="0">
                <a:solidFill>
                  <a:srgbClr val="000000"/>
                </a:solidFill>
                <a:effectLst/>
                <a:latin typeface="Times New Roman" panose="02020603050405020304" pitchFamily="18" charset="0"/>
              </a:rPr>
              <a:t>Zoho Social </a:t>
            </a:r>
            <a:r>
              <a:rPr lang="en-US" sz="3600" b="0" i="0" u="none" strike="noStrike" dirty="0" err="1">
                <a:solidFill>
                  <a:srgbClr val="000000"/>
                </a:solidFill>
                <a:effectLst/>
                <a:latin typeface="Times New Roman" panose="02020603050405020304" pitchFamily="18" charset="0"/>
              </a:rPr>
              <a:t>là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công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cụ</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lý</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mạng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xã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hội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của</a:t>
            </a:r>
            <a:r>
              <a:rPr lang="en-US" sz="3600" b="0" i="0" u="none" strike="noStrike" dirty="0">
                <a:solidFill>
                  <a:srgbClr val="000000"/>
                </a:solidFill>
                <a:effectLst/>
                <a:latin typeface="Times New Roman" panose="02020603050405020304" pitchFamily="18" charset="0"/>
              </a:rPr>
              <a:t> Zoho, </a:t>
            </a:r>
            <a:r>
              <a:rPr lang="en-US" sz="3600" b="0" i="0" u="none" strike="noStrike" dirty="0" err="1">
                <a:solidFill>
                  <a:srgbClr val="000000"/>
                </a:solidFill>
                <a:effectLst/>
                <a:latin typeface="Times New Roman" panose="02020603050405020304" pitchFamily="18" charset="0"/>
              </a:rPr>
              <a:t>giúp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bạn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dễ</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dàng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quản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lý</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lập</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kế</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hoạch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và</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phân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tích</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các</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hoạt</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động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truyền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thông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trên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mạng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xã</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hội</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từ</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một</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nền</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tảng</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duy</a:t>
            </a:r>
            <a:r>
              <a:rPr lang="en-US"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nhất</a:t>
            </a:r>
            <a:r>
              <a:rPr lang="en-US" sz="3600" b="0" i="0" u="none" strike="noStrike" dirty="0">
                <a:solidFill>
                  <a:srgbClr val="000000"/>
                </a:solidFill>
                <a:effectLst/>
                <a:latin typeface="Times New Roman" panose="02020603050405020304" pitchFamily="18" charset="0"/>
              </a:rPr>
              <a:t>.</a:t>
            </a:r>
          </a:p>
          <a:p>
            <a:pPr marL="457200" rtl="0" fontAlgn="base">
              <a:spcAft>
                <a:spcPts val="1200"/>
              </a:spcAft>
            </a:pPr>
            <a:r>
              <a:rPr lang="vi-VN" sz="3600" b="1" i="0" u="none" strike="noStrike" dirty="0" err="1">
                <a:solidFill>
                  <a:srgbClr val="000000"/>
                </a:solidFill>
                <a:effectLst/>
                <a:latin typeface="Times New Roman" panose="02020603050405020304" pitchFamily="18" charset="0"/>
              </a:rPr>
              <a:t>Zoho</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Socials</a:t>
            </a:r>
            <a:r>
              <a:rPr lang="vi-VN" sz="3600" b="1" i="0" u="none" strike="noStrike" dirty="0">
                <a:solidFill>
                  <a:srgbClr val="000000"/>
                </a:solidFill>
                <a:effectLst/>
                <a:latin typeface="Times New Roman" panose="02020603050405020304" pitchFamily="18" charset="0"/>
              </a:rPr>
              <a:t> nằm trong gói </a:t>
            </a:r>
            <a:r>
              <a:rPr lang="vi-VN" sz="3600" b="1" i="0" u="none" strike="noStrike" dirty="0" err="1">
                <a:solidFill>
                  <a:srgbClr val="000000"/>
                </a:solidFill>
                <a:effectLst/>
                <a:latin typeface="Times New Roman" panose="02020603050405020304" pitchFamily="18" charset="0"/>
              </a:rPr>
              <a:t>Zoho</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One</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Socials</a:t>
            </a:r>
            <a:r>
              <a:rPr lang="vi-VN" sz="3600" b="0" i="0" u="none" strike="noStrike" dirty="0">
                <a:solidFill>
                  <a:srgbClr val="000000"/>
                </a:solidFill>
                <a:effectLst/>
                <a:latin typeface="Times New Roman" panose="02020603050405020304" pitchFamily="18" charset="0"/>
              </a:rPr>
              <a:t> sẽ được tích hợp vào nền tảng này, và bạn phải đăng nhập vào </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One</a:t>
            </a:r>
            <a:r>
              <a:rPr lang="vi-VN" sz="3600" b="0" i="0" u="none" strike="noStrike" dirty="0">
                <a:solidFill>
                  <a:srgbClr val="000000"/>
                </a:solidFill>
                <a:effectLst/>
                <a:latin typeface="Times New Roman" panose="02020603050405020304" pitchFamily="18" charset="0"/>
              </a:rPr>
              <a:t> để truy cập tất cả các ứng dụng trong gói, bao gồm </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Socials</a:t>
            </a:r>
            <a:r>
              <a:rPr lang="vi-VN" sz="3600" b="0" i="0" u="none" strike="noStrike" dirty="0">
                <a:solidFill>
                  <a:srgbClr val="000000"/>
                </a:solidFill>
                <a:effectLst/>
                <a:latin typeface="Times New Roman" panose="02020603050405020304" pitchFamily="18" charset="0"/>
              </a:rPr>
              <a:t>.</a:t>
            </a:r>
            <a:endParaRPr lang="en-US" sz="36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08790544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A4B66-812A-A539-432E-78D3C2E4A025}"/>
            </a:ext>
          </a:extLst>
        </p:cNvPr>
        <p:cNvGrpSpPr/>
        <p:nvPr/>
      </p:nvGrpSpPr>
      <p:grpSpPr>
        <a:xfrm>
          <a:off x="0" y="0"/>
          <a:ext cx="0" cy="0"/>
          <a:chOff x="0" y="0"/>
          <a:chExt cx="0" cy="0"/>
        </a:xfrm>
      </p:grpSpPr>
      <p:sp>
        <p:nvSpPr>
          <p:cNvPr id="33" name="Freeform 33">
            <a:extLst>
              <a:ext uri="{FF2B5EF4-FFF2-40B4-BE49-F238E27FC236}">
                <a16:creationId xmlns:a16="http://schemas.microsoft.com/office/drawing/2014/main" id="{F100EBF0-60E8-BB57-E9C3-D1EA08707E5B}"/>
              </a:ext>
            </a:extLst>
          </p:cNvPr>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6" name="AutoShape 4" descr="k-means-clustering · GitHub Topics · GitHub">
            <a:extLst>
              <a:ext uri="{FF2B5EF4-FFF2-40B4-BE49-F238E27FC236}">
                <a16:creationId xmlns:a16="http://schemas.microsoft.com/office/drawing/2014/main" id="{BA6AB2BA-4A0C-5E2A-C267-C7DF645A3A6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AutoShape 6" descr="k-means-clustering · GitHub Topics · GitHub">
            <a:extLst>
              <a:ext uri="{FF2B5EF4-FFF2-40B4-BE49-F238E27FC236}">
                <a16:creationId xmlns:a16="http://schemas.microsoft.com/office/drawing/2014/main" id="{7EA1F273-5632-EBFF-123B-5E246F816167}"/>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37">
            <a:extLst>
              <a:ext uri="{FF2B5EF4-FFF2-40B4-BE49-F238E27FC236}">
                <a16:creationId xmlns:a16="http://schemas.microsoft.com/office/drawing/2014/main" id="{B4EEDDC1-854F-9A1E-AD0E-1DC42E6E5C4B}"/>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2" name="Freeform 52">
            <a:extLst>
              <a:ext uri="{FF2B5EF4-FFF2-40B4-BE49-F238E27FC236}">
                <a16:creationId xmlns:a16="http://schemas.microsoft.com/office/drawing/2014/main" id="{265BF70A-41BD-F2E0-3F0A-A4C84AE347B2}"/>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51">
            <a:extLst>
              <a:ext uri="{FF2B5EF4-FFF2-40B4-BE49-F238E27FC236}">
                <a16:creationId xmlns:a16="http://schemas.microsoft.com/office/drawing/2014/main" id="{B2183BE9-4C81-698E-D0DC-244E3CB1E94E}"/>
              </a:ext>
            </a:extLst>
          </p:cNvPr>
          <p:cNvSpPr/>
          <p:nvPr/>
        </p:nvSpPr>
        <p:spPr>
          <a:xfrm>
            <a:off x="16228778" y="773430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D83C1A00-61B3-6E21-5C24-CF17FA804955}"/>
              </a:ext>
            </a:extLst>
          </p:cNvPr>
          <p:cNvSpPr txBox="1"/>
          <p:nvPr/>
        </p:nvSpPr>
        <p:spPr>
          <a:xfrm>
            <a:off x="1828800" y="111050"/>
            <a:ext cx="5036059" cy="544765"/>
          </a:xfrm>
          <a:prstGeom prst="rect">
            <a:avLst/>
          </a:prstGeom>
          <a:noFill/>
        </p:spPr>
        <p:txBody>
          <a:bodyPr wrap="none" rtlCol="0">
            <a:spAutoFit/>
          </a:bodyPr>
          <a:lstStyle/>
          <a:p>
            <a:pPr algn="l">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III. MỤC TIÊU CHÍNH</a:t>
            </a:r>
          </a:p>
        </p:txBody>
      </p:sp>
      <p:sp>
        <p:nvSpPr>
          <p:cNvPr id="17" name="Freeform 5">
            <a:extLst>
              <a:ext uri="{FF2B5EF4-FFF2-40B4-BE49-F238E27FC236}">
                <a16:creationId xmlns:a16="http://schemas.microsoft.com/office/drawing/2014/main" id="{DA6EC7ED-2371-21F5-4083-17187815B629}"/>
              </a:ext>
            </a:extLst>
          </p:cNvPr>
          <p:cNvSpPr/>
          <p:nvPr/>
        </p:nvSpPr>
        <p:spPr>
          <a:xfrm>
            <a:off x="1251725" y="1510984"/>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200"/>
          </a:p>
        </p:txBody>
      </p:sp>
      <p:sp>
        <p:nvSpPr>
          <p:cNvPr id="18" name="TextBox 6">
            <a:extLst>
              <a:ext uri="{FF2B5EF4-FFF2-40B4-BE49-F238E27FC236}">
                <a16:creationId xmlns:a16="http://schemas.microsoft.com/office/drawing/2014/main" id="{FE69FD68-CEEB-A11D-D3C2-78D226F7E47A}"/>
              </a:ext>
            </a:extLst>
          </p:cNvPr>
          <p:cNvSpPr txBox="1"/>
          <p:nvPr/>
        </p:nvSpPr>
        <p:spPr>
          <a:xfrm>
            <a:off x="2819400" y="1631666"/>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Tạo cửa hàng trực tuyến chuyên nghiệp</a:t>
            </a:r>
            <a:endParaRPr lang="en-US" sz="3200">
              <a:solidFill>
                <a:srgbClr val="191919"/>
              </a:solidFill>
              <a:latin typeface="Noto Sans JP Light"/>
              <a:ea typeface="Noto Sans JP Light"/>
              <a:cs typeface="Noto Sans JP Light"/>
              <a:sym typeface="Noto Sans JP Light"/>
            </a:endParaRPr>
          </a:p>
        </p:txBody>
      </p:sp>
      <p:sp>
        <p:nvSpPr>
          <p:cNvPr id="20" name="Freeform 7">
            <a:extLst>
              <a:ext uri="{FF2B5EF4-FFF2-40B4-BE49-F238E27FC236}">
                <a16:creationId xmlns:a16="http://schemas.microsoft.com/office/drawing/2014/main" id="{4E39EA91-1D70-A728-DB85-62821FDF9ED7}"/>
              </a:ext>
            </a:extLst>
          </p:cNvPr>
          <p:cNvSpPr/>
          <p:nvPr/>
        </p:nvSpPr>
        <p:spPr>
          <a:xfrm>
            <a:off x="1251725" y="2578111"/>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200"/>
          </a:p>
        </p:txBody>
      </p:sp>
      <p:sp>
        <p:nvSpPr>
          <p:cNvPr id="23" name="TextBox 8">
            <a:extLst>
              <a:ext uri="{FF2B5EF4-FFF2-40B4-BE49-F238E27FC236}">
                <a16:creationId xmlns:a16="http://schemas.microsoft.com/office/drawing/2014/main" id="{BEECABC4-6B6B-BBBF-DF24-496F63C107A8}"/>
              </a:ext>
            </a:extLst>
          </p:cNvPr>
          <p:cNvSpPr txBox="1"/>
          <p:nvPr/>
        </p:nvSpPr>
        <p:spPr>
          <a:xfrm>
            <a:off x="2819400" y="2698793"/>
            <a:ext cx="7345267" cy="344774"/>
          </a:xfrm>
          <a:prstGeom prst="rect">
            <a:avLst/>
          </a:prstGeom>
        </p:spPr>
        <p:txBody>
          <a:bodyPr wrap="square" lIns="0" tIns="0" rIns="0" bIns="0" rtlCol="0" anchor="t">
            <a:spAutoFit/>
          </a:bodyPr>
          <a:lstStyle/>
          <a:p>
            <a:pPr algn="l">
              <a:lnSpc>
                <a:spcPts val="2520"/>
              </a:lnSpc>
            </a:pPr>
            <a:r>
              <a:rPr lang="vi-VN" sz="3200" i="0" u="none" strike="noStrike">
                <a:solidFill>
                  <a:srgbClr val="000000"/>
                </a:solidFill>
                <a:effectLst/>
                <a:latin typeface="Times New Roman" panose="02020603050405020304" pitchFamily="18" charset="0"/>
              </a:rPr>
              <a:t>Tối ưu hóa tốc độ và trải nghiệm người dùng</a:t>
            </a:r>
            <a:endParaRPr lang="en-US" sz="3200">
              <a:solidFill>
                <a:srgbClr val="191919"/>
              </a:solidFill>
              <a:latin typeface="Noto Sans JP Light"/>
              <a:ea typeface="Noto Sans JP Light"/>
              <a:cs typeface="Noto Sans JP Light"/>
              <a:sym typeface="Noto Sans JP Light"/>
            </a:endParaRPr>
          </a:p>
        </p:txBody>
      </p:sp>
      <p:sp>
        <p:nvSpPr>
          <p:cNvPr id="24" name="Freeform 9">
            <a:extLst>
              <a:ext uri="{FF2B5EF4-FFF2-40B4-BE49-F238E27FC236}">
                <a16:creationId xmlns:a16="http://schemas.microsoft.com/office/drawing/2014/main" id="{6F0407C1-BCA3-8027-5AF9-1F13BF4769DF}"/>
              </a:ext>
            </a:extLst>
          </p:cNvPr>
          <p:cNvSpPr/>
          <p:nvPr/>
        </p:nvSpPr>
        <p:spPr>
          <a:xfrm>
            <a:off x="1259099" y="3754447"/>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200"/>
          </a:p>
        </p:txBody>
      </p:sp>
      <p:sp>
        <p:nvSpPr>
          <p:cNvPr id="25" name="TextBox 10">
            <a:extLst>
              <a:ext uri="{FF2B5EF4-FFF2-40B4-BE49-F238E27FC236}">
                <a16:creationId xmlns:a16="http://schemas.microsoft.com/office/drawing/2014/main" id="{D3470579-978B-EA3D-05AB-9854E04BC6A3}"/>
              </a:ext>
            </a:extLst>
          </p:cNvPr>
          <p:cNvSpPr txBox="1"/>
          <p:nvPr/>
        </p:nvSpPr>
        <p:spPr>
          <a:xfrm>
            <a:off x="2826774" y="3875128"/>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Quản lý và hiển thị sản phẩm dễ dàng</a:t>
            </a:r>
            <a:endParaRPr lang="en-US" sz="3200">
              <a:solidFill>
                <a:srgbClr val="191919"/>
              </a:solidFill>
              <a:latin typeface="Noto Sans JP Light"/>
              <a:ea typeface="Noto Sans JP Light"/>
              <a:cs typeface="Noto Sans JP Light"/>
              <a:sym typeface="Noto Sans JP Light"/>
            </a:endParaRPr>
          </a:p>
        </p:txBody>
      </p:sp>
      <p:sp>
        <p:nvSpPr>
          <p:cNvPr id="26" name="Freeform 11">
            <a:extLst>
              <a:ext uri="{FF2B5EF4-FFF2-40B4-BE49-F238E27FC236}">
                <a16:creationId xmlns:a16="http://schemas.microsoft.com/office/drawing/2014/main" id="{CB84032D-AEF0-7E73-E3FA-2F0D02AE3C4E}"/>
              </a:ext>
            </a:extLst>
          </p:cNvPr>
          <p:cNvSpPr/>
          <p:nvPr/>
        </p:nvSpPr>
        <p:spPr>
          <a:xfrm>
            <a:off x="1251725" y="4926335"/>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200"/>
          </a:p>
        </p:txBody>
      </p:sp>
      <p:sp>
        <p:nvSpPr>
          <p:cNvPr id="27" name="TextBox 12">
            <a:extLst>
              <a:ext uri="{FF2B5EF4-FFF2-40B4-BE49-F238E27FC236}">
                <a16:creationId xmlns:a16="http://schemas.microsoft.com/office/drawing/2014/main" id="{0C60F905-E5CD-1BB1-6E25-728CFB17C913}"/>
              </a:ext>
            </a:extLst>
          </p:cNvPr>
          <p:cNvSpPr txBox="1"/>
          <p:nvPr/>
        </p:nvSpPr>
        <p:spPr>
          <a:xfrm>
            <a:off x="2819400" y="5082312"/>
            <a:ext cx="7345267" cy="315920"/>
          </a:xfrm>
          <a:prstGeom prst="rect">
            <a:avLst/>
          </a:prstGeom>
        </p:spPr>
        <p:txBody>
          <a:bodyPr wrap="square" lIns="0" tIns="0" rIns="0" bIns="0" rtlCol="0" anchor="t">
            <a:spAutoFit/>
          </a:bodyPr>
          <a:lstStyle/>
          <a:p>
            <a:pPr algn="l">
              <a:lnSpc>
                <a:spcPts val="2221"/>
              </a:lnSpc>
            </a:pPr>
            <a:r>
              <a:rPr lang="en-US" sz="3200" i="0" u="none" strike="noStrike">
                <a:solidFill>
                  <a:srgbClr val="000000"/>
                </a:solidFill>
                <a:effectLst/>
                <a:latin typeface="Times New Roman" panose="02020603050405020304" pitchFamily="18" charset="0"/>
              </a:rPr>
              <a:t>Tích hợp thanh toán và vận chuyển</a:t>
            </a:r>
            <a:endParaRPr lang="en-US" sz="3200">
              <a:solidFill>
                <a:srgbClr val="191919"/>
              </a:solidFill>
              <a:latin typeface="Noto Sans JP Light"/>
              <a:ea typeface="Noto Sans JP Light"/>
              <a:cs typeface="Noto Sans JP Light"/>
              <a:sym typeface="Noto Sans JP Light"/>
            </a:endParaRPr>
          </a:p>
        </p:txBody>
      </p:sp>
      <p:sp>
        <p:nvSpPr>
          <p:cNvPr id="28" name="Freeform 13">
            <a:extLst>
              <a:ext uri="{FF2B5EF4-FFF2-40B4-BE49-F238E27FC236}">
                <a16:creationId xmlns:a16="http://schemas.microsoft.com/office/drawing/2014/main" id="{1DB26F31-E744-7671-1374-F715B6E0EC16}"/>
              </a:ext>
            </a:extLst>
          </p:cNvPr>
          <p:cNvSpPr/>
          <p:nvPr/>
        </p:nvSpPr>
        <p:spPr>
          <a:xfrm>
            <a:off x="1251725" y="6106513"/>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3200"/>
          </a:p>
        </p:txBody>
      </p:sp>
      <p:sp>
        <p:nvSpPr>
          <p:cNvPr id="29" name="TextBox 14">
            <a:extLst>
              <a:ext uri="{FF2B5EF4-FFF2-40B4-BE49-F238E27FC236}">
                <a16:creationId xmlns:a16="http://schemas.microsoft.com/office/drawing/2014/main" id="{F62C7562-3379-FBDE-5F29-1FD3F1C368C4}"/>
              </a:ext>
            </a:extLst>
          </p:cNvPr>
          <p:cNvSpPr txBox="1"/>
          <p:nvPr/>
        </p:nvSpPr>
        <p:spPr>
          <a:xfrm>
            <a:off x="2819400" y="6227194"/>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Khả năng mở rộng</a:t>
            </a:r>
            <a:endParaRPr lang="en-US" sz="3200">
              <a:solidFill>
                <a:srgbClr val="191919"/>
              </a:solidFill>
              <a:latin typeface="Noto Sans JP Light"/>
              <a:ea typeface="Noto Sans JP Light"/>
              <a:cs typeface="Noto Sans JP Light"/>
              <a:sym typeface="Noto Sans JP Light"/>
            </a:endParaRPr>
          </a:p>
        </p:txBody>
      </p:sp>
      <p:sp>
        <p:nvSpPr>
          <p:cNvPr id="30" name="Arrow: Right 29">
            <a:extLst>
              <a:ext uri="{FF2B5EF4-FFF2-40B4-BE49-F238E27FC236}">
                <a16:creationId xmlns:a16="http://schemas.microsoft.com/office/drawing/2014/main" id="{9DAF8E24-0A1E-5E84-4D4C-4751F4169270}"/>
              </a:ext>
            </a:extLst>
          </p:cNvPr>
          <p:cNvSpPr/>
          <p:nvPr/>
        </p:nvSpPr>
        <p:spPr>
          <a:xfrm>
            <a:off x="1866241" y="7787889"/>
            <a:ext cx="1676400" cy="12192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2" descr="11+ bước quản lý sản phẩm chi tiết giúp quản lý sản phẩm thành công -  TrustSales">
            <a:extLst>
              <a:ext uri="{FF2B5EF4-FFF2-40B4-BE49-F238E27FC236}">
                <a16:creationId xmlns:a16="http://schemas.microsoft.com/office/drawing/2014/main" id="{A13CE82A-D0AC-38E5-40A5-7DD63A6AC2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4383" y="1707815"/>
            <a:ext cx="6810391" cy="453742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237158B-7415-47B8-AF36-441D7B2AEA4B}"/>
              </a:ext>
            </a:extLst>
          </p:cNvPr>
          <p:cNvSpPr txBox="1"/>
          <p:nvPr/>
        </p:nvSpPr>
        <p:spPr>
          <a:xfrm>
            <a:off x="4038600" y="7120216"/>
            <a:ext cx="11049000" cy="2554545"/>
          </a:xfrm>
          <a:prstGeom prst="rect">
            <a:avLst/>
          </a:prstGeom>
          <a:noFill/>
        </p:spPr>
        <p:txBody>
          <a:bodyPr wrap="square">
            <a:spAutoFit/>
          </a:bodyPr>
          <a:lstStyle/>
          <a:p>
            <a:r>
              <a:rPr lang="vi-VN" sz="3200" b="0" i="1" u="none" strike="noStrike">
                <a:solidFill>
                  <a:srgbClr val="000000"/>
                </a:solidFill>
                <a:effectLst/>
                <a:latin typeface="Times New Roman" panose="02020603050405020304" pitchFamily="18" charset="0"/>
              </a:rPr>
              <a:t>Việc xây dựng website bán giày trên nền tảng </a:t>
            </a:r>
            <a:r>
              <a:rPr lang="vi-VN" sz="3200" b="1" i="1" u="none" strike="noStrike">
                <a:solidFill>
                  <a:srgbClr val="000000"/>
                </a:solidFill>
                <a:effectLst/>
                <a:latin typeface="Times New Roman" panose="02020603050405020304" pitchFamily="18" charset="0"/>
              </a:rPr>
              <a:t>WordPress </a:t>
            </a:r>
            <a:r>
              <a:rPr lang="vi-VN" sz="3200" b="0" i="1" u="none" strike="noStrike">
                <a:solidFill>
                  <a:srgbClr val="000000"/>
                </a:solidFill>
                <a:effectLst/>
                <a:latin typeface="Times New Roman" panose="02020603050405020304" pitchFamily="18" charset="0"/>
              </a:rPr>
              <a:t>và </a:t>
            </a:r>
            <a:r>
              <a:rPr lang="vi-VN" sz="3200" b="1" i="1" u="none" strike="noStrike">
                <a:solidFill>
                  <a:srgbClr val="000000"/>
                </a:solidFill>
                <a:effectLst/>
                <a:latin typeface="Times New Roman" panose="02020603050405020304" pitchFamily="18" charset="0"/>
              </a:rPr>
              <a:t>DigitalOcean </a:t>
            </a:r>
            <a:r>
              <a:rPr lang="vi-VN" sz="3200" b="0" i="1" u="none" strike="noStrike">
                <a:solidFill>
                  <a:srgbClr val="000000"/>
                </a:solidFill>
                <a:effectLst/>
                <a:latin typeface="Times New Roman" panose="02020603050405020304" pitchFamily="18" charset="0"/>
              </a:rPr>
              <a:t>không chỉ là một giải pháp thực tế, mà còn mang lại hiệu quả kinh doanh vượt trội, giúp cửa hàng nhanh chóng tiếp cận thị trường trực tuyến với chi phí hợp lý và tối ưu hiệu suất trong bối cảnh cạnh tranh hiện nay.</a:t>
            </a:r>
            <a:endParaRPr lang="en-US" sz="3200"/>
          </a:p>
        </p:txBody>
      </p:sp>
    </p:spTree>
    <p:extLst>
      <p:ext uri="{BB962C8B-B14F-4D97-AF65-F5344CB8AC3E}">
        <p14:creationId xmlns:p14="http://schemas.microsoft.com/office/powerpoint/2010/main" val="2322019999"/>
      </p:ext>
    </p:extLst>
  </p:cSld>
  <p:clrMapOvr>
    <a:masterClrMapping/>
  </p:clrMapOvr>
  <p:transition spd="slow">
    <p:cover/>
  </p:transition>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A010EF7-07D1-09BB-9FB5-461F8E8CE13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B834CF4-D8BA-C355-6742-C43603D4033B}"/>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9F6BA23-975F-BDFB-DB52-77A4A9A6EAE4}"/>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85F51A0-4B4F-CF2A-849F-D7546491ADBA}"/>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FEEEF346-4657-4798-F803-9DB141F55BAB}"/>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DCC3A743-C04D-EFCA-E7A4-0F95243E6FB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89D2F115-A4AB-CEA1-4802-B661E7BC8A28}"/>
              </a:ext>
            </a:extLst>
          </p:cNvPr>
          <p:cNvSpPr txBox="1"/>
          <p:nvPr/>
        </p:nvSpPr>
        <p:spPr>
          <a:xfrm>
            <a:off x="381000" y="1564517"/>
            <a:ext cx="16230600" cy="2215991"/>
          </a:xfrm>
          <a:prstGeom prst="rect">
            <a:avLst/>
          </a:prstGeom>
        </p:spPr>
        <p:txBody>
          <a:bodyPr wrap="square" lIns="0" tIns="0" rIns="0" bIns="0" rtlCol="0" anchor="t">
            <a:spAutoFit/>
          </a:bodyPr>
          <a:lstStyle/>
          <a:p>
            <a:pPr marL="457200" rtl="0" fontAlgn="base"/>
            <a:r>
              <a:rPr lang="vi-VN" sz="3600" b="1" i="0" u="none" strike="noStrike" dirty="0">
                <a:solidFill>
                  <a:srgbClr val="000000"/>
                </a:solidFill>
                <a:effectLst/>
                <a:latin typeface="Times New Roman" panose="02020603050405020304" pitchFamily="18" charset="0"/>
              </a:rPr>
              <a:t>Đăng bài tự động</a:t>
            </a:r>
            <a:r>
              <a:rPr lang="vi-VN" sz="3600" b="0" i="0" u="none" strike="noStrike" dirty="0">
                <a:solidFill>
                  <a:srgbClr val="000000"/>
                </a:solidFill>
                <a:effectLst/>
                <a:latin typeface="Times New Roman" panose="02020603050405020304" pitchFamily="18" charset="0"/>
              </a:rPr>
              <a:t>: Bạn có thể lên lịch đăng bài tự động trên nhiều nền tảng mạng xã hội như </a:t>
            </a:r>
            <a:r>
              <a:rPr lang="vi-VN" sz="3600" b="0" i="0" u="none" strike="noStrike" dirty="0" err="1">
                <a:solidFill>
                  <a:srgbClr val="000000"/>
                </a:solidFill>
                <a:effectLst/>
                <a:latin typeface="Times New Roman" panose="02020603050405020304" pitchFamily="18" charset="0"/>
              </a:rPr>
              <a:t>Facebook</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Instagram</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Twitter</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LinkedIn</a:t>
            </a:r>
            <a:r>
              <a:rPr lang="vi-VN" sz="3600" b="0" i="0" u="none" strike="noStrike" dirty="0">
                <a:solidFill>
                  <a:srgbClr val="000000"/>
                </a:solidFill>
                <a:effectLst/>
                <a:latin typeface="Times New Roman" panose="02020603050405020304" pitchFamily="18" charset="0"/>
              </a:rPr>
              <a:t>, và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My</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Social</a:t>
            </a:r>
            <a:r>
              <a:rPr lang="vi-VN" sz="3600" b="0" i="0" u="none" strike="noStrike" dirty="0">
                <a:solidFill>
                  <a:srgbClr val="000000"/>
                </a:solidFill>
                <a:effectLst/>
                <a:latin typeface="Times New Roman" panose="02020603050405020304" pitchFamily="18" charset="0"/>
              </a:rPr>
              <a:t> cho phép thiết lập lịch đăng bài chi tiết, bao gồm tính năng đăng lại các bài quan trọng theo lịch trình</a:t>
            </a:r>
          </a:p>
        </p:txBody>
      </p:sp>
      <p:pic>
        <p:nvPicPr>
          <p:cNvPr id="8194" name="Picture 2">
            <a:extLst>
              <a:ext uri="{FF2B5EF4-FFF2-40B4-BE49-F238E27FC236}">
                <a16:creationId xmlns:a16="http://schemas.microsoft.com/office/drawing/2014/main" id="{B7F8FD2C-0B80-963F-32A8-45D504841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197" y="3832235"/>
            <a:ext cx="11899678" cy="58707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E2512BC9-1FB1-85A4-5996-1049E93425FA}"/>
              </a:ext>
            </a:extLst>
          </p:cNvPr>
          <p:cNvSpPr txBox="1"/>
          <p:nvPr/>
        </p:nvSpPr>
        <p:spPr>
          <a:xfrm>
            <a:off x="24581" y="5966014"/>
            <a:ext cx="5410200" cy="1107996"/>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L</a:t>
            </a:r>
            <a:r>
              <a:rPr lang="en-US" sz="3600" b="1" dirty="0" err="1">
                <a:solidFill>
                  <a:srgbClr val="000000"/>
                </a:solidFill>
                <a:latin typeface="Times New Roman" panose="02020603050405020304" pitchFamily="18" charset="0"/>
              </a:rPr>
              <a:t>ên</a:t>
            </a:r>
            <a:r>
              <a:rPr lang="en-US" sz="3600" b="1" dirty="0">
                <a:solidFill>
                  <a:srgbClr val="000000"/>
                </a:solidFill>
                <a:latin typeface="Times New Roman" panose="02020603050405020304" pitchFamily="18" charset="0"/>
              </a:rPr>
              <a:t> </a:t>
            </a:r>
            <a:r>
              <a:rPr lang="en-US" sz="3600" b="1" dirty="0" err="1">
                <a:solidFill>
                  <a:srgbClr val="000000"/>
                </a:solidFill>
                <a:latin typeface="Times New Roman" panose="02020603050405020304" pitchFamily="18" charset="0"/>
              </a:rPr>
              <a:t>lịch</a:t>
            </a:r>
            <a:r>
              <a:rPr lang="en-US" sz="3600" b="1" dirty="0">
                <a:solidFill>
                  <a:srgbClr val="000000"/>
                </a:solidFill>
                <a:latin typeface="Times New Roman" panose="02020603050405020304" pitchFamily="18" charset="0"/>
              </a:rPr>
              <a:t> </a:t>
            </a:r>
            <a:r>
              <a:rPr lang="en-US" sz="3600" b="1" dirty="0" err="1">
                <a:solidFill>
                  <a:srgbClr val="000000"/>
                </a:solidFill>
                <a:latin typeface="Times New Roman" panose="02020603050405020304" pitchFamily="18" charset="0"/>
              </a:rPr>
              <a:t>đăng</a:t>
            </a:r>
            <a:r>
              <a:rPr lang="en-US" sz="3600" b="1" dirty="0">
                <a:solidFill>
                  <a:srgbClr val="000000"/>
                </a:solidFill>
                <a:latin typeface="Times New Roman" panose="02020603050405020304" pitchFamily="18" charset="0"/>
              </a:rPr>
              <a:t> </a:t>
            </a:r>
            <a:r>
              <a:rPr lang="en-US" sz="3600" b="1" dirty="0" err="1">
                <a:solidFill>
                  <a:srgbClr val="000000"/>
                </a:solidFill>
                <a:latin typeface="Times New Roman" panose="02020603050405020304" pitchFamily="18" charset="0"/>
              </a:rPr>
              <a:t>bài</a:t>
            </a:r>
            <a:r>
              <a:rPr lang="en-US" sz="3600" b="1" dirty="0">
                <a:solidFill>
                  <a:srgbClr val="000000"/>
                </a:solidFill>
                <a:latin typeface="Times New Roman" panose="02020603050405020304" pitchFamily="18" charset="0"/>
              </a:rPr>
              <a:t> </a:t>
            </a:r>
            <a:r>
              <a:rPr lang="en-US" sz="3600" b="1" dirty="0" err="1">
                <a:solidFill>
                  <a:srgbClr val="000000"/>
                </a:solidFill>
                <a:latin typeface="Times New Roman" panose="02020603050405020304" pitchFamily="18" charset="0"/>
              </a:rPr>
              <a:t>bên</a:t>
            </a:r>
            <a:r>
              <a:rPr lang="en-US" sz="3600" b="1" dirty="0">
                <a:solidFill>
                  <a:srgbClr val="000000"/>
                </a:solidFill>
                <a:latin typeface="Times New Roman" panose="02020603050405020304" pitchFamily="18" charset="0"/>
              </a:rPr>
              <a:t> Zoho Socials</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249138385"/>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A4CF380-A80B-4E63-F8E2-549E8F54A1E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EAECC0D-3889-94B8-1158-F46958FCB8B9}"/>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99FCABF-D6AC-AAD0-0BBB-B9D8587F7001}"/>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9C731EC4-0A20-5C15-F073-5D2B55CEC9F1}"/>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02FA2BA8-49A3-2C06-FC82-ACE1493631F3}"/>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5DBB6883-CB8C-AA49-DEA9-D808911A57C3}"/>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A53AEC14-A7F1-0A30-410B-5992F4541A28}"/>
              </a:ext>
            </a:extLst>
          </p:cNvPr>
          <p:cNvSpPr txBox="1"/>
          <p:nvPr/>
        </p:nvSpPr>
        <p:spPr>
          <a:xfrm>
            <a:off x="381000" y="1564517"/>
            <a:ext cx="16230600" cy="2215991"/>
          </a:xfrm>
          <a:prstGeom prst="rect">
            <a:avLst/>
          </a:prstGeom>
        </p:spPr>
        <p:txBody>
          <a:bodyPr wrap="square" lIns="0" tIns="0" rIns="0" bIns="0" rtlCol="0" anchor="t">
            <a:spAutoFit/>
          </a:bodyPr>
          <a:lstStyle/>
          <a:p>
            <a:pPr marL="457200" rtl="0" fontAlgn="base"/>
            <a:r>
              <a:rPr lang="vi-VN" sz="3600" b="1" i="0" u="none" strike="noStrike" dirty="0">
                <a:solidFill>
                  <a:srgbClr val="000000"/>
                </a:solidFill>
                <a:effectLst/>
                <a:latin typeface="Times New Roman" panose="02020603050405020304" pitchFamily="18" charset="0"/>
              </a:rPr>
              <a:t>Đăng bài tự động</a:t>
            </a:r>
            <a:r>
              <a:rPr lang="vi-VN" sz="3600" b="0" i="0" u="none" strike="noStrike" dirty="0">
                <a:solidFill>
                  <a:srgbClr val="000000"/>
                </a:solidFill>
                <a:effectLst/>
                <a:latin typeface="Times New Roman" panose="02020603050405020304" pitchFamily="18" charset="0"/>
              </a:rPr>
              <a:t>: Bạn có thể lên lịch đăng bài tự động trên nhiều nền tảng mạng xã hội như </a:t>
            </a:r>
            <a:r>
              <a:rPr lang="vi-VN" sz="3600" b="0" i="0" u="none" strike="noStrike" dirty="0" err="1">
                <a:solidFill>
                  <a:srgbClr val="000000"/>
                </a:solidFill>
                <a:effectLst/>
                <a:latin typeface="Times New Roman" panose="02020603050405020304" pitchFamily="18" charset="0"/>
              </a:rPr>
              <a:t>Facebook</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Instagram</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Twitter</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LinkedIn</a:t>
            </a:r>
            <a:r>
              <a:rPr lang="vi-VN" sz="3600" b="0" i="0" u="none" strike="noStrike" dirty="0">
                <a:solidFill>
                  <a:srgbClr val="000000"/>
                </a:solidFill>
                <a:effectLst/>
                <a:latin typeface="Times New Roman" panose="02020603050405020304" pitchFamily="18" charset="0"/>
              </a:rPr>
              <a:t>, và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My</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Zoho</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Social</a:t>
            </a:r>
            <a:r>
              <a:rPr lang="vi-VN" sz="3600" b="0" i="0" u="none" strike="noStrike" dirty="0">
                <a:solidFill>
                  <a:srgbClr val="000000"/>
                </a:solidFill>
                <a:effectLst/>
                <a:latin typeface="Times New Roman" panose="02020603050405020304" pitchFamily="18" charset="0"/>
              </a:rPr>
              <a:t> cho phép thiết lập lịch đăng bài chi tiết, bao gồm tính năng đăng lại các bài quan trọng theo lịch trình</a:t>
            </a:r>
          </a:p>
        </p:txBody>
      </p:sp>
      <p:pic>
        <p:nvPicPr>
          <p:cNvPr id="10242" name="Picture 2">
            <a:extLst>
              <a:ext uri="{FF2B5EF4-FFF2-40B4-BE49-F238E27FC236}">
                <a16:creationId xmlns:a16="http://schemas.microsoft.com/office/drawing/2014/main" id="{69EF842F-F653-5464-C2FD-9926B2C73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847" y="3769447"/>
            <a:ext cx="12454732" cy="5979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407CA77D-B53B-7EA8-47CE-9B41557E7795}"/>
              </a:ext>
            </a:extLst>
          </p:cNvPr>
          <p:cNvSpPr txBox="1"/>
          <p:nvPr/>
        </p:nvSpPr>
        <p:spPr>
          <a:xfrm>
            <a:off x="1828800" y="6362700"/>
            <a:ext cx="3633019" cy="553998"/>
          </a:xfrm>
          <a:prstGeom prst="rect">
            <a:avLst/>
          </a:prstGeom>
        </p:spPr>
        <p:txBody>
          <a:bodyPr wrap="square" lIns="0" tIns="0" rIns="0" bIns="0" rtlCol="0" anchor="t">
            <a:spAutoFit/>
          </a:bodyPr>
          <a:lstStyle/>
          <a:p>
            <a:pPr marL="457200" rtl="0" fontAlgn="base"/>
            <a:r>
              <a:rPr lang="en-US" sz="3600" b="1" i="0" u="none" strike="noStrike" dirty="0" err="1">
                <a:solidFill>
                  <a:srgbClr val="000000"/>
                </a:solidFill>
                <a:effectLst/>
                <a:latin typeface="Times New Roman" panose="02020603050405020304" pitchFamily="18" charset="0"/>
              </a:rPr>
              <a:t>Kết</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quả</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819879746"/>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471F261-6CDC-E6A0-5A54-35E4D5F71F0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9A678C2-2E23-E274-A24F-B9F7123AAD6B}"/>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40947CA4-E513-860D-59CD-1F61617FD840}"/>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0DF3B6BC-3B63-31C1-E6C8-D89A5BC36D8E}"/>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F340718B-236A-0930-4415-B02C092CE765}"/>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CB363026-093F-A969-DC1C-779FD2AB4DD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667BC661-F3F2-C21D-9EA4-71816DE2DA00}"/>
              </a:ext>
            </a:extLst>
          </p:cNvPr>
          <p:cNvSpPr txBox="1"/>
          <p:nvPr/>
        </p:nvSpPr>
        <p:spPr>
          <a:xfrm>
            <a:off x="381000" y="1564517"/>
            <a:ext cx="16230600" cy="1661993"/>
          </a:xfrm>
          <a:prstGeom prst="rect">
            <a:avLst/>
          </a:prstGeom>
        </p:spPr>
        <p:txBody>
          <a:bodyPr wrap="square" lIns="0" tIns="0" rIns="0" bIns="0" rtlCol="0" anchor="t">
            <a:spAutoFit/>
          </a:bodyPr>
          <a:lstStyle/>
          <a:p>
            <a:pPr marL="457200" rtl="0" fontAlgn="base"/>
            <a:r>
              <a:rPr lang="vi-VN" sz="3600" b="1" i="0" u="none" strike="noStrike" dirty="0">
                <a:solidFill>
                  <a:srgbClr val="000000"/>
                </a:solidFill>
                <a:effectLst/>
                <a:latin typeface="Times New Roman" panose="02020603050405020304" pitchFamily="18" charset="0"/>
              </a:rPr>
              <a:t>Quản lý bình luận và tin nhắn</a:t>
            </a:r>
            <a:r>
              <a:rPr lang="vi-VN" sz="3600" b="0" i="0" u="none" strike="noStrike" dirty="0">
                <a:solidFill>
                  <a:srgbClr val="000000"/>
                </a:solidFill>
                <a:effectLst/>
                <a:latin typeface="Times New Roman" panose="02020603050405020304" pitchFamily="18" charset="0"/>
              </a:rPr>
              <a:t>: Nó tập hợp tất cả các bình luận, tin nhắn và lượt tương tác từ nhiều nền tảng mạng xã hội vào một giao diện, giúp bạn dễ dàng quản lý và phản hồi nhanh chóng mà không cần phải truy cập từng nền tảng riêng lẻ</a:t>
            </a:r>
          </a:p>
        </p:txBody>
      </p:sp>
      <p:pic>
        <p:nvPicPr>
          <p:cNvPr id="11266" name="Picture 2">
            <a:extLst>
              <a:ext uri="{FF2B5EF4-FFF2-40B4-BE49-F238E27FC236}">
                <a16:creationId xmlns:a16="http://schemas.microsoft.com/office/drawing/2014/main" id="{BEC78CF1-09F6-C8BA-7E2A-B02C8BDDB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428" y="4048149"/>
            <a:ext cx="14431693" cy="5331051"/>
          </a:xfrm>
          <a:prstGeom prst="rect">
            <a:avLst/>
          </a:prstGeom>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extBox 7">
            <a:extLst>
              <a:ext uri="{FF2B5EF4-FFF2-40B4-BE49-F238E27FC236}">
                <a16:creationId xmlns:a16="http://schemas.microsoft.com/office/drawing/2014/main" id="{C4D461AD-C56E-A501-26B7-D61A959FF5FB}"/>
              </a:ext>
            </a:extLst>
          </p:cNvPr>
          <p:cNvSpPr txBox="1"/>
          <p:nvPr/>
        </p:nvSpPr>
        <p:spPr>
          <a:xfrm>
            <a:off x="381000" y="6208812"/>
            <a:ext cx="2667000" cy="1107996"/>
          </a:xfrm>
          <a:prstGeom prst="rect">
            <a:avLst/>
          </a:prstGeom>
        </p:spPr>
        <p:txBody>
          <a:bodyPr wrap="square" lIns="0" tIns="0" rIns="0" bIns="0" rtlCol="0" anchor="t">
            <a:spAutoFit/>
          </a:bodyPr>
          <a:lstStyle/>
          <a:p>
            <a:pPr marL="457200" rtl="0" fontAlgn="base"/>
            <a:r>
              <a:rPr lang="en-US" sz="3600" b="1" i="0" u="none" strike="noStrike" dirty="0">
                <a:solidFill>
                  <a:srgbClr val="000000"/>
                </a:solidFill>
                <a:effectLst/>
                <a:latin typeface="Times New Roman" panose="02020603050405020304" pitchFamily="18" charset="0"/>
              </a:rPr>
              <a:t>Theo </a:t>
            </a:r>
            <a:r>
              <a:rPr lang="en-US" sz="3600" b="1" i="0" u="none" strike="noStrike" dirty="0" err="1">
                <a:solidFill>
                  <a:srgbClr val="000000"/>
                </a:solidFill>
                <a:effectLst/>
                <a:latin typeface="Times New Roman" panose="02020603050405020304" pitchFamily="18" charset="0"/>
              </a:rPr>
              <a:t>dõi</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các</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bài</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viết</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55800917"/>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A207BBA-3BC2-7AF7-163E-05AB4BACF2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35FDAAD-3A33-14BF-2119-F7944AAEFEB4}"/>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C510BC6-7588-5293-3066-598F1F541F7A}"/>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4B8B07FB-8E6F-544A-10E2-E1CC51DDBA94}"/>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C4277324-1FF9-29EF-23BE-164F031774CF}"/>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ED75927B-7F0B-4138-F1B1-A741944ED861}"/>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DD102CA8-6A33-5B4C-0845-6E927F904A72}"/>
              </a:ext>
            </a:extLst>
          </p:cNvPr>
          <p:cNvSpPr txBox="1"/>
          <p:nvPr/>
        </p:nvSpPr>
        <p:spPr>
          <a:xfrm>
            <a:off x="381000" y="1564517"/>
            <a:ext cx="16230600" cy="1661993"/>
          </a:xfrm>
          <a:prstGeom prst="rect">
            <a:avLst/>
          </a:prstGeom>
        </p:spPr>
        <p:txBody>
          <a:bodyPr wrap="square" lIns="0" tIns="0" rIns="0" bIns="0" rtlCol="0" anchor="t">
            <a:spAutoFit/>
          </a:bodyPr>
          <a:lstStyle/>
          <a:p>
            <a:pPr marL="457200" rtl="0" fontAlgn="base"/>
            <a:r>
              <a:rPr lang="vi-VN" sz="3600" b="1" i="0" u="none" strike="noStrike" dirty="0">
                <a:solidFill>
                  <a:srgbClr val="000000"/>
                </a:solidFill>
                <a:effectLst/>
                <a:latin typeface="Times New Roman" panose="02020603050405020304" pitchFamily="18" charset="0"/>
              </a:rPr>
              <a:t>Quản lý bình luận và tin nhắn</a:t>
            </a:r>
            <a:r>
              <a:rPr lang="vi-VN" sz="3600" b="0" i="0" u="none" strike="noStrike" dirty="0">
                <a:solidFill>
                  <a:srgbClr val="000000"/>
                </a:solidFill>
                <a:effectLst/>
                <a:latin typeface="Times New Roman" panose="02020603050405020304" pitchFamily="18" charset="0"/>
              </a:rPr>
              <a:t>: Nó tập hợp tất cả các bình luận, tin nhắn và lượt tương tác từ nhiều nền tảng mạng xã hội vào một giao diện, giúp bạn dễ dàng quản lý và phản hồi nhanh chóng mà không cần phải truy cập từng nền tảng riêng lẻ</a:t>
            </a:r>
          </a:p>
        </p:txBody>
      </p:sp>
      <p:pic>
        <p:nvPicPr>
          <p:cNvPr id="12290" name="Picture 2">
            <a:extLst>
              <a:ext uri="{FF2B5EF4-FFF2-40B4-BE49-F238E27FC236}">
                <a16:creationId xmlns:a16="http://schemas.microsoft.com/office/drawing/2014/main" id="{0D3B16B4-ED8B-84F9-736E-B26246643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113591"/>
            <a:ext cx="12855315" cy="58937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DBC483A0-7DA8-010A-F4DB-8144354BF211}"/>
              </a:ext>
            </a:extLst>
          </p:cNvPr>
          <p:cNvSpPr txBox="1"/>
          <p:nvPr/>
        </p:nvSpPr>
        <p:spPr>
          <a:xfrm>
            <a:off x="-152400" y="6134100"/>
            <a:ext cx="5410200" cy="553998"/>
          </a:xfrm>
          <a:prstGeom prst="rect">
            <a:avLst/>
          </a:prstGeom>
        </p:spPr>
        <p:txBody>
          <a:bodyPr wrap="square" lIns="0" tIns="0" rIns="0" bIns="0" rtlCol="0" anchor="t">
            <a:spAutoFit/>
          </a:bodyPr>
          <a:lstStyle/>
          <a:p>
            <a:pPr marL="457200" rtl="0" fontAlgn="base"/>
            <a:r>
              <a:rPr lang="en-US" sz="3600" b="1" i="0" u="none" strike="noStrike" dirty="0">
                <a:solidFill>
                  <a:srgbClr val="000000"/>
                </a:solidFill>
                <a:effectLst/>
                <a:latin typeface="Times New Roman" panose="02020603050405020304" pitchFamily="18" charset="0"/>
              </a:rPr>
              <a:t>Theo </a:t>
            </a:r>
            <a:r>
              <a:rPr lang="en-US" sz="3600" b="1" i="0" u="none" strike="noStrike" dirty="0" err="1">
                <a:solidFill>
                  <a:srgbClr val="000000"/>
                </a:solidFill>
                <a:effectLst/>
                <a:latin typeface="Times New Roman" panose="02020603050405020304" pitchFamily="18" charset="0"/>
              </a:rPr>
              <a:t>dõi</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các</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bình</a:t>
            </a:r>
            <a:r>
              <a:rPr lang="en-US" sz="3600" b="1" i="0" u="none" strike="noStrike" dirty="0">
                <a:solidFill>
                  <a:srgbClr val="000000"/>
                </a:solidFill>
                <a:effectLst/>
                <a:latin typeface="Times New Roman" panose="02020603050405020304" pitchFamily="18" charset="0"/>
              </a:rPr>
              <a:t> </a:t>
            </a:r>
            <a:r>
              <a:rPr lang="en-US" sz="3600" b="1" i="0" u="none" strike="noStrike" dirty="0" err="1">
                <a:solidFill>
                  <a:srgbClr val="000000"/>
                </a:solidFill>
                <a:effectLst/>
                <a:latin typeface="Times New Roman" panose="02020603050405020304" pitchFamily="18" charset="0"/>
              </a:rPr>
              <a:t>luận</a:t>
            </a:r>
            <a:endParaRPr lang="vi-VN" sz="36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190718323"/>
      </p:ext>
    </p:extLst>
  </p:cSld>
  <p:clrMapOvr>
    <a:masterClrMapping/>
  </p:clrMapOvr>
  <p:transition spd="slow">
    <p:cover/>
  </p:transition>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20988">
              <a:srgbClr val="E2EAF4"/>
            </a:gs>
            <a:gs pos="43364">
              <a:srgbClr val="CDDB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9337E10-3EDC-610A-60DA-AAB4F84CBF6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EE90FA4-E471-E5BA-2758-E814F8A8F4C9}"/>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D22DA2DC-B46A-11DF-8856-68A4E8A81938}"/>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822AE4E8-59B0-DB77-37DF-D9774C75FC3D}"/>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45659DE0-99C4-544A-1716-CD1D597EC4CD}"/>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Zoho Socials</a:t>
            </a:r>
            <a:endParaRPr lang="vi-VN" sz="4000" b="1" dirty="0">
              <a:effectLst/>
            </a:endParaRPr>
          </a:p>
        </p:txBody>
      </p:sp>
      <p:sp>
        <p:nvSpPr>
          <p:cNvPr id="6" name="TextBox 5">
            <a:extLst>
              <a:ext uri="{FF2B5EF4-FFF2-40B4-BE49-F238E27FC236}">
                <a16:creationId xmlns:a16="http://schemas.microsoft.com/office/drawing/2014/main" id="{65641A87-C8C4-2CF9-3608-39E1D6A78125}"/>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11" name="TextBox 7">
            <a:extLst>
              <a:ext uri="{FF2B5EF4-FFF2-40B4-BE49-F238E27FC236}">
                <a16:creationId xmlns:a16="http://schemas.microsoft.com/office/drawing/2014/main" id="{811B43C3-F8E6-2DBB-9D32-5BE2D8FF4DC0}"/>
              </a:ext>
            </a:extLst>
          </p:cNvPr>
          <p:cNvSpPr txBox="1"/>
          <p:nvPr/>
        </p:nvSpPr>
        <p:spPr>
          <a:xfrm>
            <a:off x="381000" y="1564517"/>
            <a:ext cx="16230600" cy="1661993"/>
          </a:xfrm>
          <a:prstGeom prst="rect">
            <a:avLst/>
          </a:prstGeom>
        </p:spPr>
        <p:txBody>
          <a:bodyPr wrap="square" lIns="0" tIns="0" rIns="0" bIns="0" rtlCol="0" anchor="t">
            <a:spAutoFit/>
          </a:bodyPr>
          <a:lstStyle/>
          <a:p>
            <a:pPr marL="457200" rtl="0" fontAlgn="base"/>
            <a:r>
              <a:rPr lang="vi-VN" sz="3600" b="1" i="0" u="none" strike="noStrike" dirty="0">
                <a:solidFill>
                  <a:srgbClr val="000000"/>
                </a:solidFill>
                <a:effectLst/>
                <a:latin typeface="Times New Roman" panose="02020603050405020304" pitchFamily="18" charset="0"/>
              </a:rPr>
              <a:t>Theo dõi và phân tích hiệu suất</a:t>
            </a:r>
            <a:r>
              <a:rPr lang="vi-VN" sz="3600" b="0" i="0" u="none" strike="noStrike" dirty="0">
                <a:solidFill>
                  <a:srgbClr val="000000"/>
                </a:solidFill>
                <a:effectLst/>
                <a:latin typeface="Times New Roman" panose="02020603050405020304" pitchFamily="18" charset="0"/>
              </a:rPr>
              <a:t>: Công cụ này cung cấp báo cáo chi tiết về hiệu suất của các bài đăng, sự tăng trưởng về người theo dõi, và các chỉ số quan trọng khác để bạn có thể đánh giá hiệu quả của chiến lược truyền thông xã hội</a:t>
            </a:r>
          </a:p>
        </p:txBody>
      </p:sp>
      <p:pic>
        <p:nvPicPr>
          <p:cNvPr id="13314" name="Picture 2">
            <a:extLst>
              <a:ext uri="{FF2B5EF4-FFF2-40B4-BE49-F238E27FC236}">
                <a16:creationId xmlns:a16="http://schemas.microsoft.com/office/drawing/2014/main" id="{826B6436-B093-DD6B-8230-88B57D279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47" y="4357807"/>
            <a:ext cx="1734670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879948"/>
      </p:ext>
    </p:extLst>
  </p:cSld>
  <p:clrMapOvr>
    <a:masterClrMapping/>
  </p:clrMapOvr>
  <p:transition spd="slow">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3A99-0CD9-3945-3D3E-1B6BA57BD5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F2FFE5-51AC-8AB2-F1B3-16DBF0C50DD4}"/>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EE6ED082-DED0-E9D8-170D-6161B3B2A5F2}"/>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E090EDA0-27DE-2214-F519-3161529B9BE1}"/>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81D5244B-6F6A-0A17-93CF-274549FDCD4A}"/>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DDD16022-B26C-307E-D5ED-70375CE70215}"/>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5.1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các</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hệ</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thống</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để</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quảng</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cáo</a:t>
            </a:r>
            <a:r>
              <a:rPr lang="en-US" sz="4000" b="1" dirty="0">
                <a:solidFill>
                  <a:srgbClr val="000000"/>
                </a:solidFill>
                <a:latin typeface="Times New Roman" panose="02020603050405020304" pitchFamily="18" charset="0"/>
              </a:rPr>
              <a:t> (Facebook)</a:t>
            </a:r>
            <a:endParaRPr lang="vi-VN" sz="4000" b="1" dirty="0">
              <a:effectLst/>
            </a:endParaRPr>
          </a:p>
        </p:txBody>
      </p:sp>
      <p:sp>
        <p:nvSpPr>
          <p:cNvPr id="6" name="TextBox 5">
            <a:extLst>
              <a:ext uri="{FF2B5EF4-FFF2-40B4-BE49-F238E27FC236}">
                <a16:creationId xmlns:a16="http://schemas.microsoft.com/office/drawing/2014/main" id="{2FC9F91F-36DD-5920-82A5-E3757394967C}"/>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20482" name="Picture 2">
            <a:extLst>
              <a:ext uri="{FF2B5EF4-FFF2-40B4-BE49-F238E27FC236}">
                <a16:creationId xmlns:a16="http://schemas.microsoft.com/office/drawing/2014/main" id="{AC61DB1B-9D3B-27A7-1BDD-FD81D8519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65" y="1980112"/>
            <a:ext cx="15738591" cy="700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93856"/>
      </p:ext>
    </p:extLst>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47D9E-E8E5-9F4C-0457-2367822F7B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75015E-88A3-845D-CE14-7F8B66A787C7}"/>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B8320161-4E2E-CB92-B6CB-D163240EFE2A}"/>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540902F9-C2BA-4554-B5C6-234F24C00D5E}"/>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F4F6B1D7-EF2A-3230-42BA-F02A6629D5F1}"/>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1B3AF789-5E61-3326-DE50-92370A3F1DCA}"/>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5.1 Tích hợp các hệ thống để quảng cáo (Facebook)</a:t>
            </a:r>
            <a:endParaRPr lang="vi-VN" sz="4000" b="1" dirty="0">
              <a:effectLst/>
            </a:endParaRPr>
          </a:p>
        </p:txBody>
      </p:sp>
      <p:sp>
        <p:nvSpPr>
          <p:cNvPr id="6" name="TextBox 5">
            <a:extLst>
              <a:ext uri="{FF2B5EF4-FFF2-40B4-BE49-F238E27FC236}">
                <a16:creationId xmlns:a16="http://schemas.microsoft.com/office/drawing/2014/main" id="{3ACC4F71-A453-6F88-FABB-629D1D60373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21506" name="Picture 2">
            <a:extLst>
              <a:ext uri="{FF2B5EF4-FFF2-40B4-BE49-F238E27FC236}">
                <a16:creationId xmlns:a16="http://schemas.microsoft.com/office/drawing/2014/main" id="{E27D7CE5-B700-6080-5578-9BB00B1A1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064" y="2108382"/>
            <a:ext cx="16549872" cy="723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499268"/>
      </p:ext>
    </p:extLst>
  </p:cSld>
  <p:clrMapOvr>
    <a:masterClrMapping/>
  </p:clrMapOvr>
  <p:transition spd="slow">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521BA-9638-758D-8054-DEBE65FCAD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A28D6-2CFF-1339-64E1-48FC53D6771D}"/>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A0923065-112D-98B4-2795-F2956471E009}"/>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B7E9328B-3592-69AD-EF74-98B25C48E39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F96F7161-7585-6ACD-ADEA-AF2356873EF1}"/>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2A144EE4-3FB8-6B35-0D4A-A6D16A27C8EE}"/>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5.1 Tích hợp các hệ thống để quảng cáo (Facebook)</a:t>
            </a:r>
            <a:endParaRPr lang="vi-VN" sz="4000" b="1" dirty="0">
              <a:effectLst/>
            </a:endParaRPr>
          </a:p>
        </p:txBody>
      </p:sp>
      <p:sp>
        <p:nvSpPr>
          <p:cNvPr id="6" name="TextBox 5">
            <a:extLst>
              <a:ext uri="{FF2B5EF4-FFF2-40B4-BE49-F238E27FC236}">
                <a16:creationId xmlns:a16="http://schemas.microsoft.com/office/drawing/2014/main" id="{60ABD936-B57B-AE75-4FF7-CF3BB7DD7D6D}"/>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9" name="Picture 8">
            <a:extLst>
              <a:ext uri="{FF2B5EF4-FFF2-40B4-BE49-F238E27FC236}">
                <a16:creationId xmlns:a16="http://schemas.microsoft.com/office/drawing/2014/main" id="{9D7DB7F4-7B7F-8956-4C4D-E91C7E387653}"/>
              </a:ext>
            </a:extLst>
          </p:cNvPr>
          <p:cNvPicPr>
            <a:picLocks noChangeAspect="1"/>
          </p:cNvPicPr>
          <p:nvPr/>
        </p:nvPicPr>
        <p:blipFill>
          <a:blip r:embed="rId5"/>
          <a:stretch>
            <a:fillRect/>
          </a:stretch>
        </p:blipFill>
        <p:spPr>
          <a:xfrm>
            <a:off x="795466" y="2029830"/>
            <a:ext cx="16697068" cy="7308812"/>
          </a:xfrm>
          <a:prstGeom prst="rect">
            <a:avLst/>
          </a:prstGeom>
        </p:spPr>
      </p:pic>
    </p:spTree>
    <p:extLst>
      <p:ext uri="{BB962C8B-B14F-4D97-AF65-F5344CB8AC3E}">
        <p14:creationId xmlns:p14="http://schemas.microsoft.com/office/powerpoint/2010/main" val="1711348014"/>
      </p:ext>
    </p:extLst>
  </p:cSld>
  <p:clrMapOvr>
    <a:masterClrMapping/>
  </p:clrMapOvr>
  <p:transition spd="slow">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702A-08D4-0BED-F699-9839B6BC8B7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D8369C-BA81-9F42-03B9-C4901D6A395C}"/>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6">
              <a:extLst>
                <a:ext uri="{96DAC541-7B7A-43D3-8B79-37D633B846F1}">
                  <asvg:svgBlip xmlns:asvg="http://schemas.microsoft.com/office/drawing/2016/SVG/main" r:embed="rId7"/>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660AC373-9FC0-8905-D167-601F02F5E3BD}"/>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E6CCD770-E09F-6664-4151-CA6A61587A6E}"/>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344C79B4-AA37-4662-5367-6FA4D9CB3319}"/>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8"/>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019CA1C8-BEEC-6F74-2992-F8087E41A17E}"/>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5.1 Tích hợp các hệ thống để quảng cáo (Facebook)</a:t>
            </a:r>
            <a:endParaRPr lang="vi-VN" sz="4000" b="1" dirty="0">
              <a:effectLst/>
            </a:endParaRPr>
          </a:p>
        </p:txBody>
      </p:sp>
      <p:sp>
        <p:nvSpPr>
          <p:cNvPr id="6" name="TextBox 5">
            <a:extLst>
              <a:ext uri="{FF2B5EF4-FFF2-40B4-BE49-F238E27FC236}">
                <a16:creationId xmlns:a16="http://schemas.microsoft.com/office/drawing/2014/main" id="{1765B424-9C82-A01E-0855-30F3331CA1F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7" name="fb-quangcao">
            <a:hlinkClick r:id="" action="ppaction://media"/>
            <a:extLst>
              <a:ext uri="{FF2B5EF4-FFF2-40B4-BE49-F238E27FC236}">
                <a16:creationId xmlns:a16="http://schemas.microsoft.com/office/drawing/2014/main" id="{F1DB966C-EC57-47D2-A270-C1EF8968DA2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088025" y="1981392"/>
            <a:ext cx="5684376" cy="7316739"/>
          </a:xfrm>
          <a:prstGeom prst="rect">
            <a:avLst/>
          </a:prstGeom>
        </p:spPr>
      </p:pic>
      <p:pic>
        <p:nvPicPr>
          <p:cNvPr id="9" name="fb-quangcao2">
            <a:hlinkClick r:id="" action="ppaction://media"/>
            <a:extLst>
              <a:ext uri="{FF2B5EF4-FFF2-40B4-BE49-F238E27FC236}">
                <a16:creationId xmlns:a16="http://schemas.microsoft.com/office/drawing/2014/main" id="{20B17A60-38D2-980D-9814-5C7696E233F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0497226" y="1981392"/>
            <a:ext cx="4517599" cy="7341915"/>
          </a:xfrm>
          <a:prstGeom prst="rect">
            <a:avLst/>
          </a:prstGeom>
        </p:spPr>
      </p:pic>
    </p:spTree>
    <p:extLst>
      <p:ext uri="{BB962C8B-B14F-4D97-AF65-F5344CB8AC3E}">
        <p14:creationId xmlns:p14="http://schemas.microsoft.com/office/powerpoint/2010/main" val="19935976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8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mute="1">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4EE9F-FA1C-1A10-A67B-73F3CFC366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2769C8-F6A3-0FAA-A3D9-4ECD842E4659}"/>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41E990F4-36D1-3E07-6621-185E6466992B}"/>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3092FC10-EA05-DBEC-A674-D5DB1E6A7CEB}"/>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A5F9FC1D-8570-AEFB-6F0F-CAE6A99B6AD4}"/>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36141FA4-8008-A9CA-928E-24A0350A469E}"/>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5.2 Tích hợp các hệ thống để quảng cáo (Tiktok)</a:t>
            </a:r>
            <a:endParaRPr lang="vi-VN" sz="4000" b="1" dirty="0">
              <a:effectLst/>
            </a:endParaRPr>
          </a:p>
        </p:txBody>
      </p:sp>
      <p:sp>
        <p:nvSpPr>
          <p:cNvPr id="6" name="TextBox 5">
            <a:extLst>
              <a:ext uri="{FF2B5EF4-FFF2-40B4-BE49-F238E27FC236}">
                <a16:creationId xmlns:a16="http://schemas.microsoft.com/office/drawing/2014/main" id="{C356B81C-0565-139A-2959-7634ABD47977}"/>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23554" name="Picture 2">
            <a:extLst>
              <a:ext uri="{FF2B5EF4-FFF2-40B4-BE49-F238E27FC236}">
                <a16:creationId xmlns:a16="http://schemas.microsoft.com/office/drawing/2014/main" id="{07FD9AC7-337E-549F-2A97-5F2ECF1E4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30" y="2152338"/>
            <a:ext cx="16404940" cy="7166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0365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6"/>
          <p:cNvSpPr/>
          <p:nvPr/>
        </p:nvSpPr>
        <p:spPr>
          <a:xfrm>
            <a:off x="-533400" y="9153183"/>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9" name="Freeform 37">
            <a:extLst>
              <a:ext uri="{FF2B5EF4-FFF2-40B4-BE49-F238E27FC236}">
                <a16:creationId xmlns:a16="http://schemas.microsoft.com/office/drawing/2014/main" id="{36AF88B2-8370-D76A-2DDA-82E7303E746C}"/>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3" name="TextBox 2">
            <a:extLst>
              <a:ext uri="{FF2B5EF4-FFF2-40B4-BE49-F238E27FC236}">
                <a16:creationId xmlns:a16="http://schemas.microsoft.com/office/drawing/2014/main" id="{F7ADE16C-9782-FBA7-AD9A-8F04E855045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IV. Phân chia công việc</a:t>
            </a:r>
          </a:p>
        </p:txBody>
      </p:sp>
      <p:sp>
        <p:nvSpPr>
          <p:cNvPr id="5" name="TextBox 4">
            <a:extLst>
              <a:ext uri="{FF2B5EF4-FFF2-40B4-BE49-F238E27FC236}">
                <a16:creationId xmlns:a16="http://schemas.microsoft.com/office/drawing/2014/main" id="{4A29F9AD-212D-DD74-3F8B-D77D36EBAE99}"/>
              </a:ext>
            </a:extLst>
          </p:cNvPr>
          <p:cNvSpPr txBox="1"/>
          <p:nvPr/>
        </p:nvSpPr>
        <p:spPr>
          <a:xfrm>
            <a:off x="1810260" y="677413"/>
            <a:ext cx="12631215" cy="830997"/>
          </a:xfrm>
          <a:prstGeom prst="rect">
            <a:avLst/>
          </a:prstGeom>
          <a:noFill/>
        </p:spPr>
        <p:txBody>
          <a:bodyPr wrap="none" rtlCol="0">
            <a:spAutoFit/>
          </a:bodyPr>
          <a:lstStyle/>
          <a:p>
            <a:r>
              <a:rPr lang="en-US" sz="4800"/>
              <a:t>Thực hiện phân chia công việc trên Github Project</a:t>
            </a:r>
          </a:p>
        </p:txBody>
      </p:sp>
      <p:pic>
        <p:nvPicPr>
          <p:cNvPr id="7" name="Picture 6">
            <a:extLst>
              <a:ext uri="{FF2B5EF4-FFF2-40B4-BE49-F238E27FC236}">
                <a16:creationId xmlns:a16="http://schemas.microsoft.com/office/drawing/2014/main" id="{EA18C145-61FC-5F2E-B40E-3DB4A8B61A0C}"/>
              </a:ext>
            </a:extLst>
          </p:cNvPr>
          <p:cNvPicPr>
            <a:picLocks noChangeAspect="1"/>
          </p:cNvPicPr>
          <p:nvPr/>
        </p:nvPicPr>
        <p:blipFill>
          <a:blip r:embed="rId5"/>
          <a:stretch>
            <a:fillRect/>
          </a:stretch>
        </p:blipFill>
        <p:spPr>
          <a:xfrm>
            <a:off x="363252" y="1714500"/>
            <a:ext cx="7866347" cy="4210748"/>
          </a:xfrm>
          <a:prstGeom prst="rect">
            <a:avLst/>
          </a:prstGeom>
        </p:spPr>
      </p:pic>
      <p:pic>
        <p:nvPicPr>
          <p:cNvPr id="9" name="Picture 8">
            <a:extLst>
              <a:ext uri="{FF2B5EF4-FFF2-40B4-BE49-F238E27FC236}">
                <a16:creationId xmlns:a16="http://schemas.microsoft.com/office/drawing/2014/main" id="{4E91BB83-AD35-DCD3-E7F2-50A30B7C4FF7}"/>
              </a:ext>
            </a:extLst>
          </p:cNvPr>
          <p:cNvPicPr>
            <a:picLocks noChangeAspect="1"/>
          </p:cNvPicPr>
          <p:nvPr/>
        </p:nvPicPr>
        <p:blipFill>
          <a:blip r:embed="rId6"/>
          <a:stretch>
            <a:fillRect/>
          </a:stretch>
        </p:blipFill>
        <p:spPr>
          <a:xfrm>
            <a:off x="9643977" y="1714499"/>
            <a:ext cx="8400493" cy="4210747"/>
          </a:xfrm>
          <a:prstGeom prst="rect">
            <a:avLst/>
          </a:prstGeom>
        </p:spPr>
      </p:pic>
      <p:pic>
        <p:nvPicPr>
          <p:cNvPr id="11" name="Picture 10">
            <a:extLst>
              <a:ext uri="{FF2B5EF4-FFF2-40B4-BE49-F238E27FC236}">
                <a16:creationId xmlns:a16="http://schemas.microsoft.com/office/drawing/2014/main" id="{940E3130-C793-E04F-132E-700D10EF2F6B}"/>
              </a:ext>
            </a:extLst>
          </p:cNvPr>
          <p:cNvPicPr>
            <a:picLocks noChangeAspect="1"/>
          </p:cNvPicPr>
          <p:nvPr/>
        </p:nvPicPr>
        <p:blipFill>
          <a:blip r:embed="rId7"/>
          <a:stretch>
            <a:fillRect/>
          </a:stretch>
        </p:blipFill>
        <p:spPr>
          <a:xfrm>
            <a:off x="4648200" y="6131335"/>
            <a:ext cx="8817712" cy="3739761"/>
          </a:xfrm>
          <a:prstGeom prst="rect">
            <a:avLst/>
          </a:prstGeom>
        </p:spPr>
      </p:pic>
    </p:spTree>
  </p:cSld>
  <p:clrMapOvr>
    <a:masterClrMapping/>
  </p:clrMapOvr>
  <p:transition spd="slow">
    <p:cov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A8FB-1FA9-5810-8F0D-6DFC60E67C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8B17ED-81C9-275D-367F-0A3A418A81D4}"/>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1BDAEEF9-F8A8-1A5F-177E-6005401BC732}"/>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0A123877-4568-2406-0B24-7D1E41BEDCC9}"/>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08166FD-B486-BBB3-FE1E-54586EBD5A0E}"/>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AB3DBCDE-7F0B-0379-E42E-DCCACC28DD79}"/>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5.2 Tích hợp các hệ thống để quảng cáo (Tiktok)</a:t>
            </a:r>
            <a:endParaRPr lang="vi-VN" sz="4000" b="1" dirty="0">
              <a:effectLst/>
            </a:endParaRPr>
          </a:p>
        </p:txBody>
      </p:sp>
      <p:sp>
        <p:nvSpPr>
          <p:cNvPr id="6" name="TextBox 5">
            <a:extLst>
              <a:ext uri="{FF2B5EF4-FFF2-40B4-BE49-F238E27FC236}">
                <a16:creationId xmlns:a16="http://schemas.microsoft.com/office/drawing/2014/main" id="{E7ADA34D-B502-A7DC-C8E5-78C6BCF78A70}"/>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9" name="Picture 8">
            <a:extLst>
              <a:ext uri="{FF2B5EF4-FFF2-40B4-BE49-F238E27FC236}">
                <a16:creationId xmlns:a16="http://schemas.microsoft.com/office/drawing/2014/main" id="{2972327E-2059-999F-FA9E-B60C1FCBC067}"/>
              </a:ext>
            </a:extLst>
          </p:cNvPr>
          <p:cNvPicPr>
            <a:picLocks noChangeAspect="1"/>
          </p:cNvPicPr>
          <p:nvPr/>
        </p:nvPicPr>
        <p:blipFill>
          <a:blip r:embed="rId5"/>
          <a:stretch>
            <a:fillRect/>
          </a:stretch>
        </p:blipFill>
        <p:spPr>
          <a:xfrm>
            <a:off x="1190448" y="1943100"/>
            <a:ext cx="15907103" cy="7043561"/>
          </a:xfrm>
          <a:prstGeom prst="rect">
            <a:avLst/>
          </a:prstGeom>
        </p:spPr>
      </p:pic>
    </p:spTree>
    <p:extLst>
      <p:ext uri="{BB962C8B-B14F-4D97-AF65-F5344CB8AC3E}">
        <p14:creationId xmlns:p14="http://schemas.microsoft.com/office/powerpoint/2010/main" val="3071883580"/>
      </p:ext>
    </p:extLst>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866A2-E334-3118-BC3A-6961E6A285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4C1CA-27FB-B2AD-DC9B-184DACD393CC}"/>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4">
              <a:extLst>
                <a:ext uri="{96DAC541-7B7A-43D3-8B79-37D633B846F1}">
                  <asvg:svgBlip xmlns:asvg="http://schemas.microsoft.com/office/drawing/2016/SVG/main" r:embed="rId5"/>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228093DA-7A7E-C78C-B22A-93C5BC17F1E6}"/>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19B18A58-2E0D-49A3-273F-CFD8B6B2A1E4}"/>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584C2955-D240-3160-EF9A-C3F1213165B5}"/>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6"/>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B6E6515C-2B7A-1811-0DB7-83B9E8716ED9}"/>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a:solidFill>
                  <a:srgbClr val="000000"/>
                </a:solidFill>
                <a:latin typeface="Times New Roman" panose="02020603050405020304" pitchFamily="18" charset="0"/>
              </a:rPr>
              <a:t>5.2 Tích hợp các hệ thống để quảng cáo (Tiktok)</a:t>
            </a:r>
            <a:endParaRPr lang="vi-VN" sz="4000" b="1" dirty="0">
              <a:effectLst/>
            </a:endParaRPr>
          </a:p>
        </p:txBody>
      </p:sp>
      <p:sp>
        <p:nvSpPr>
          <p:cNvPr id="6" name="TextBox 5">
            <a:extLst>
              <a:ext uri="{FF2B5EF4-FFF2-40B4-BE49-F238E27FC236}">
                <a16:creationId xmlns:a16="http://schemas.microsoft.com/office/drawing/2014/main" id="{A706F5A9-29FA-9EC9-B8F0-6C31417B1BB8}"/>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pic>
        <p:nvPicPr>
          <p:cNvPr id="7" name="download">
            <a:hlinkClick r:id="" action="ppaction://media"/>
            <a:extLst>
              <a:ext uri="{FF2B5EF4-FFF2-40B4-BE49-F238E27FC236}">
                <a16:creationId xmlns:a16="http://schemas.microsoft.com/office/drawing/2014/main" id="{702A1F35-BE36-2201-A9E9-8AEB131EF83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049000" y="2072642"/>
            <a:ext cx="4155059" cy="7386771"/>
          </a:xfrm>
          <a:prstGeom prst="rect">
            <a:avLst/>
          </a:prstGeom>
        </p:spPr>
      </p:pic>
      <p:pic>
        <p:nvPicPr>
          <p:cNvPr id="11" name="Picture 10">
            <a:extLst>
              <a:ext uri="{FF2B5EF4-FFF2-40B4-BE49-F238E27FC236}">
                <a16:creationId xmlns:a16="http://schemas.microsoft.com/office/drawing/2014/main" id="{4A7E7562-C539-5E29-1F56-370DCA131F3F}"/>
              </a:ext>
            </a:extLst>
          </p:cNvPr>
          <p:cNvPicPr>
            <a:picLocks noChangeAspect="1"/>
          </p:cNvPicPr>
          <p:nvPr/>
        </p:nvPicPr>
        <p:blipFill>
          <a:blip r:embed="rId8"/>
          <a:stretch>
            <a:fillRect/>
          </a:stretch>
        </p:blipFill>
        <p:spPr>
          <a:xfrm>
            <a:off x="3989258" y="1766553"/>
            <a:ext cx="3810000" cy="8246242"/>
          </a:xfrm>
          <a:prstGeom prst="rect">
            <a:avLst/>
          </a:prstGeom>
        </p:spPr>
      </p:pic>
    </p:spTree>
    <p:extLst>
      <p:ext uri="{BB962C8B-B14F-4D97-AF65-F5344CB8AC3E}">
        <p14:creationId xmlns:p14="http://schemas.microsoft.com/office/powerpoint/2010/main" val="28265079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25A77-5528-1FB1-DFEB-2B20B519B3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555242-15D7-8CEE-B4EC-1AB0C509333E}"/>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D486A7A8-409A-A1C7-1547-07F66ACBE8BA}"/>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F49EAFE4-7B33-998A-13BC-6C3848450547}"/>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9C679D12-AC81-9C9E-961C-2717F984CACA}"/>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17948FC7-BECB-42BD-8980-7F4D2311B108}"/>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các</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phần</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mềm</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của</a:t>
            </a:r>
            <a:r>
              <a:rPr lang="en-US" sz="4000" b="1" dirty="0">
                <a:solidFill>
                  <a:srgbClr val="000000"/>
                </a:solidFill>
                <a:latin typeface="Times New Roman" panose="02020603050405020304" pitchFamily="18" charset="0"/>
              </a:rPr>
              <a:t> Google</a:t>
            </a:r>
            <a:endParaRPr lang="vi-VN" sz="4000" b="1" dirty="0">
              <a:effectLst/>
            </a:endParaRPr>
          </a:p>
        </p:txBody>
      </p:sp>
      <p:sp>
        <p:nvSpPr>
          <p:cNvPr id="6" name="TextBox 5">
            <a:extLst>
              <a:ext uri="{FF2B5EF4-FFF2-40B4-BE49-F238E27FC236}">
                <a16:creationId xmlns:a16="http://schemas.microsoft.com/office/drawing/2014/main" id="{76BB0355-8FAA-D71D-3373-CA83B816728B}"/>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9" name="TextBox 8">
            <a:extLst>
              <a:ext uri="{FF2B5EF4-FFF2-40B4-BE49-F238E27FC236}">
                <a16:creationId xmlns:a16="http://schemas.microsoft.com/office/drawing/2014/main" id="{9C01174A-8E07-8C8E-A355-9F64914C51DB}"/>
              </a:ext>
            </a:extLst>
          </p:cNvPr>
          <p:cNvSpPr txBox="1"/>
          <p:nvPr/>
        </p:nvSpPr>
        <p:spPr>
          <a:xfrm>
            <a:off x="933001" y="1405071"/>
            <a:ext cx="3389711" cy="646331"/>
          </a:xfrm>
          <a:prstGeom prst="rect">
            <a:avLst/>
          </a:prstGeom>
          <a:noFill/>
        </p:spPr>
        <p:txBody>
          <a:bodyPr wrap="none" rtlCol="0">
            <a:spAutoFit/>
          </a:bodyPr>
          <a:lstStyle/>
          <a:p>
            <a:r>
              <a:rPr lang="en-US" sz="3600" b="1"/>
              <a:t>Google Analytics</a:t>
            </a:r>
          </a:p>
        </p:txBody>
      </p:sp>
      <p:pic>
        <p:nvPicPr>
          <p:cNvPr id="12" name="Picture 11" descr="A screenshot of a computer&#10;&#10;Description automatically generated">
            <a:extLst>
              <a:ext uri="{FF2B5EF4-FFF2-40B4-BE49-F238E27FC236}">
                <a16:creationId xmlns:a16="http://schemas.microsoft.com/office/drawing/2014/main" id="{617C78C7-7F74-D732-D88E-73E0C7FE4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112957"/>
            <a:ext cx="8755958" cy="379338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DEABA12-E27C-15AB-CF0F-145EA255A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496" y="2112957"/>
            <a:ext cx="8573044" cy="379338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1BF9750F-703F-873B-8275-56D032DB69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913" y="6040326"/>
            <a:ext cx="9783165" cy="4267434"/>
          </a:xfrm>
          <a:prstGeom prst="rect">
            <a:avLst/>
          </a:prstGeom>
        </p:spPr>
      </p:pic>
    </p:spTree>
    <p:extLst>
      <p:ext uri="{BB962C8B-B14F-4D97-AF65-F5344CB8AC3E}">
        <p14:creationId xmlns:p14="http://schemas.microsoft.com/office/powerpoint/2010/main" val="3682632053"/>
      </p:ext>
    </p:extLst>
  </p:cSld>
  <p:clrMapOvr>
    <a:masterClrMapping/>
  </p:clrMapOvr>
  <p:transition spd="slow">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A839-2FA6-E42C-893F-838CA051C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2E281F-7826-831F-47C2-D2F1C97828B9}"/>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F20842AB-A6DB-FA99-39BD-F79D86BE3959}"/>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C20EFE55-6F04-D720-8C21-AB4A77C92B48}"/>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EC62D042-6EE5-E948-7E60-A92837380C5E}"/>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83E83514-3404-6AC6-77E8-28C67E5F2048}"/>
              </a:ext>
            </a:extLst>
          </p:cNvPr>
          <p:cNvSpPr txBox="1"/>
          <p:nvPr/>
        </p:nvSpPr>
        <p:spPr>
          <a:xfrm>
            <a:off x="381000" y="697185"/>
            <a:ext cx="13005352"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các</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phần</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mềm</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của</a:t>
            </a:r>
            <a:r>
              <a:rPr lang="en-US" sz="4000" b="1" dirty="0">
                <a:solidFill>
                  <a:srgbClr val="000000"/>
                </a:solidFill>
                <a:latin typeface="Times New Roman" panose="02020603050405020304" pitchFamily="18" charset="0"/>
              </a:rPr>
              <a:t> Google</a:t>
            </a:r>
            <a:endParaRPr lang="vi-VN" sz="4000" b="1" dirty="0">
              <a:effectLst/>
            </a:endParaRPr>
          </a:p>
        </p:txBody>
      </p:sp>
      <p:sp>
        <p:nvSpPr>
          <p:cNvPr id="6" name="TextBox 5">
            <a:extLst>
              <a:ext uri="{FF2B5EF4-FFF2-40B4-BE49-F238E27FC236}">
                <a16:creationId xmlns:a16="http://schemas.microsoft.com/office/drawing/2014/main" id="{2BBF201E-1364-1CD9-F05E-3642645115BF}"/>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9" name="TextBox 8">
            <a:extLst>
              <a:ext uri="{FF2B5EF4-FFF2-40B4-BE49-F238E27FC236}">
                <a16:creationId xmlns:a16="http://schemas.microsoft.com/office/drawing/2014/main" id="{554767B2-82C7-33EE-E433-28CE58B107CC}"/>
              </a:ext>
            </a:extLst>
          </p:cNvPr>
          <p:cNvSpPr txBox="1"/>
          <p:nvPr/>
        </p:nvSpPr>
        <p:spPr>
          <a:xfrm>
            <a:off x="933001" y="1405071"/>
            <a:ext cx="3300904" cy="646331"/>
          </a:xfrm>
          <a:prstGeom prst="rect">
            <a:avLst/>
          </a:prstGeom>
          <a:noFill/>
        </p:spPr>
        <p:txBody>
          <a:bodyPr wrap="none" rtlCol="0">
            <a:spAutoFit/>
          </a:bodyPr>
          <a:lstStyle/>
          <a:p>
            <a:r>
              <a:rPr lang="en-US" sz="3600" b="1" dirty="0"/>
              <a:t>Google Business</a:t>
            </a:r>
          </a:p>
        </p:txBody>
      </p:sp>
      <p:sp>
        <p:nvSpPr>
          <p:cNvPr id="10" name="TextBox 9">
            <a:extLst>
              <a:ext uri="{FF2B5EF4-FFF2-40B4-BE49-F238E27FC236}">
                <a16:creationId xmlns:a16="http://schemas.microsoft.com/office/drawing/2014/main" id="{129D949D-4523-1B2C-5FC8-BB88C4526C34}"/>
              </a:ext>
            </a:extLst>
          </p:cNvPr>
          <p:cNvSpPr txBox="1"/>
          <p:nvPr/>
        </p:nvSpPr>
        <p:spPr>
          <a:xfrm>
            <a:off x="940374" y="2112957"/>
            <a:ext cx="7213026" cy="7294305"/>
          </a:xfrm>
          <a:prstGeom prst="rect">
            <a:avLst/>
          </a:prstGeom>
          <a:noFill/>
        </p:spPr>
        <p:txBody>
          <a:bodyPr wrap="square">
            <a:spAutoFit/>
          </a:bodyPr>
          <a:lstStyle/>
          <a:p>
            <a:pPr rtl="0" fontAlgn="base"/>
            <a:r>
              <a:rPr lang="vi-VN" sz="3600" b="0" i="0" u="none" strike="noStrike" dirty="0">
                <a:solidFill>
                  <a:srgbClr val="000000"/>
                </a:solidFill>
                <a:effectLst/>
                <a:latin typeface="Times New Roman" panose="02020603050405020304" pitchFamily="18" charset="0"/>
              </a:rPr>
              <a:t>Việc tích hợp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mang lại nhiều lợi ích cho doanh nghiệp, đặc biệt là trong việc tăng cường uy tín và thu hút khách hàng. </a:t>
            </a:r>
          </a:p>
          <a:p>
            <a:pPr rtl="0" fontAlgn="base"/>
            <a:r>
              <a:rPr lang="vi-VN" sz="3600" b="1" i="0" u="none" strike="noStrike" dirty="0">
                <a:solidFill>
                  <a:srgbClr val="000000"/>
                </a:solidFill>
                <a:effectLst/>
                <a:latin typeface="Times New Roman" panose="02020603050405020304" pitchFamily="18" charset="0"/>
              </a:rPr>
              <a:t>Hiển thị đánh giá từ </a:t>
            </a:r>
            <a:r>
              <a:rPr lang="vi-VN" sz="3600" b="1" i="0" u="none" strike="noStrike" dirty="0" err="1">
                <a:solidFill>
                  <a:srgbClr val="000000"/>
                </a:solidFill>
                <a:effectLst/>
                <a:latin typeface="Times New Roman" panose="02020603050405020304" pitchFamily="18" charset="0"/>
              </a:rPr>
              <a:t>Google</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My</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Business</a:t>
            </a:r>
            <a:r>
              <a:rPr lang="vi-VN" sz="3600" b="1" i="0" u="none" strike="noStrike" dirty="0">
                <a:solidFill>
                  <a:srgbClr val="000000"/>
                </a:solidFill>
                <a:effectLst/>
                <a:latin typeface="Times New Roman" panose="02020603050405020304" pitchFamily="18" charset="0"/>
              </a:rPr>
              <a:t> trên </a:t>
            </a:r>
            <a:r>
              <a:rPr lang="vi-VN" sz="3600" b="1" i="0" u="none" strike="noStrike" dirty="0" err="1">
                <a:solidFill>
                  <a:srgbClr val="000000"/>
                </a:solidFill>
                <a:effectLst/>
                <a:latin typeface="Times New Roman" panose="02020603050405020304" pitchFamily="18" charset="0"/>
              </a:rPr>
              <a:t>website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Plugin</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Reviews</a:t>
            </a:r>
            <a:r>
              <a:rPr lang="vi-VN" sz="3600" b="0" i="0" u="none" strike="noStrike" dirty="0">
                <a:solidFill>
                  <a:srgbClr val="000000"/>
                </a:solidFill>
                <a:effectLst/>
                <a:latin typeface="Times New Roman" panose="02020603050405020304" pitchFamily="18" charset="0"/>
              </a:rPr>
              <a:t> cho phép lấy các đánh giá từ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My</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và hiển thị chúng trực tiếp trên trang </a:t>
            </a:r>
            <a:r>
              <a:rPr lang="vi-VN" sz="3600" b="0" i="0" u="none" strike="noStrike" dirty="0" err="1">
                <a:solidFill>
                  <a:srgbClr val="000000"/>
                </a:solidFill>
                <a:effectLst/>
                <a:latin typeface="Times New Roman" panose="02020603050405020304" pitchFamily="18" charset="0"/>
              </a:rPr>
              <a:t>web</a:t>
            </a:r>
            <a:r>
              <a:rPr lang="vi-VN" sz="3600" b="0" i="0" u="none" strike="noStrike" dirty="0">
                <a:solidFill>
                  <a:srgbClr val="000000"/>
                </a:solidFill>
                <a:effectLst/>
                <a:latin typeface="Times New Roman" panose="02020603050405020304" pitchFamily="18" charset="0"/>
              </a:rPr>
              <a:t>. Điều này giúp khách truy cập dễ dàng thấy được phản hồi tích cực từ khách hàng cũ, tạo độ tin cậy cho doanh nghiệp.</a:t>
            </a:r>
          </a:p>
        </p:txBody>
      </p:sp>
      <p:pic>
        <p:nvPicPr>
          <p:cNvPr id="14338" name="Picture 2">
            <a:extLst>
              <a:ext uri="{FF2B5EF4-FFF2-40B4-BE49-F238E27FC236}">
                <a16:creationId xmlns:a16="http://schemas.microsoft.com/office/drawing/2014/main" id="{69931034-6FCF-096A-F53B-F7A54A018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3986" y="1505416"/>
            <a:ext cx="4419600" cy="810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323659"/>
      </p:ext>
    </p:extLst>
  </p:cSld>
  <p:clrMapOvr>
    <a:masterClrMapping/>
  </p:clrMapOvr>
  <p:transition spd="slow">
    <p:cov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E591-5CB0-7C7C-9C57-FCF4C931D2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F74149-5B35-BEC7-8D5F-B4F8D422FDCB}"/>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187A86E4-4D37-0885-A5FC-2C35CBF60C10}"/>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AC14DAAB-0EAD-607B-3814-BA5F0E968152}"/>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34F0358-9FBC-8FB0-129B-3330836D7E07}"/>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8" name="TextBox 7">
            <a:extLst>
              <a:ext uri="{FF2B5EF4-FFF2-40B4-BE49-F238E27FC236}">
                <a16:creationId xmlns:a16="http://schemas.microsoft.com/office/drawing/2014/main" id="{1B21A493-D01C-E8FA-FA3F-EC9F8508C10D}"/>
              </a:ext>
            </a:extLst>
          </p:cNvPr>
          <p:cNvSpPr txBox="1"/>
          <p:nvPr/>
        </p:nvSpPr>
        <p:spPr>
          <a:xfrm>
            <a:off x="381000" y="697185"/>
            <a:ext cx="12877800" cy="707886"/>
          </a:xfrm>
          <a:prstGeom prst="rect">
            <a:avLst/>
          </a:prstGeom>
          <a:noFill/>
        </p:spPr>
        <p:txBody>
          <a:bodyPr wrap="square">
            <a:spAutoFit/>
          </a:bodyPr>
          <a:lstStyle/>
          <a:p>
            <a:pPr marL="457200" rtl="0">
              <a:spcBef>
                <a:spcPts val="1600"/>
              </a:spcBef>
              <a:spcAft>
                <a:spcPts val="400"/>
              </a:spcAft>
            </a:pPr>
            <a:r>
              <a:rPr lang="en-US" sz="4000" b="1" dirty="0">
                <a:solidFill>
                  <a:srgbClr val="000000"/>
                </a:solidFill>
                <a:latin typeface="Times New Roman" panose="02020603050405020304" pitchFamily="18" charset="0"/>
              </a:rPr>
              <a:t>5.3 </a:t>
            </a:r>
            <a:r>
              <a:rPr lang="en-US" sz="4000" b="1" dirty="0" err="1">
                <a:solidFill>
                  <a:srgbClr val="000000"/>
                </a:solidFill>
                <a:latin typeface="Times New Roman" panose="02020603050405020304" pitchFamily="18" charset="0"/>
              </a:rPr>
              <a:t>Tích</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hợp</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các</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phần</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mềm</a:t>
            </a:r>
            <a:r>
              <a:rPr lang="en-US" sz="4000" b="1" dirty="0">
                <a:solidFill>
                  <a:srgbClr val="000000"/>
                </a:solidFill>
                <a:latin typeface="Times New Roman" panose="02020603050405020304" pitchFamily="18" charset="0"/>
              </a:rPr>
              <a:t> </a:t>
            </a:r>
            <a:r>
              <a:rPr lang="en-US" sz="4000" b="1" dirty="0" err="1">
                <a:solidFill>
                  <a:srgbClr val="000000"/>
                </a:solidFill>
                <a:latin typeface="Times New Roman" panose="02020603050405020304" pitchFamily="18" charset="0"/>
              </a:rPr>
              <a:t>của</a:t>
            </a:r>
            <a:r>
              <a:rPr lang="en-US" sz="4000" b="1" dirty="0">
                <a:solidFill>
                  <a:srgbClr val="000000"/>
                </a:solidFill>
                <a:latin typeface="Times New Roman" panose="02020603050405020304" pitchFamily="18" charset="0"/>
              </a:rPr>
              <a:t> Google</a:t>
            </a:r>
            <a:endParaRPr lang="vi-VN" sz="4000" b="1" dirty="0">
              <a:effectLst/>
            </a:endParaRPr>
          </a:p>
        </p:txBody>
      </p:sp>
      <p:sp>
        <p:nvSpPr>
          <p:cNvPr id="6" name="TextBox 5">
            <a:extLst>
              <a:ext uri="{FF2B5EF4-FFF2-40B4-BE49-F238E27FC236}">
                <a16:creationId xmlns:a16="http://schemas.microsoft.com/office/drawing/2014/main" id="{94B83A8A-3D15-E8FD-2443-9177DADE422A}"/>
              </a:ext>
            </a:extLst>
          </p:cNvPr>
          <p:cNvSpPr txBox="1"/>
          <p:nvPr/>
        </p:nvSpPr>
        <p:spPr>
          <a:xfrm>
            <a:off x="1828800" y="111050"/>
            <a:ext cx="12877800" cy="560218"/>
          </a:xfrm>
          <a:prstGeom prst="rect">
            <a:avLst/>
          </a:prstGeom>
          <a:noFill/>
        </p:spPr>
        <p:txBody>
          <a:bodyPr wrap="square" rtlCol="0">
            <a:spAutoFit/>
          </a:bodyPr>
          <a:lstStyle/>
          <a:p>
            <a:pPr>
              <a:lnSpc>
                <a:spcPts val="3483"/>
              </a:lnSpc>
            </a:pPr>
            <a:r>
              <a:rPr lang="en-US" sz="4000" spc="247">
                <a:solidFill>
                  <a:srgbClr val="231F20"/>
                </a:solidFill>
                <a:latin typeface="Arial Nova Cond" panose="020B0506020202020204" pitchFamily="34" charset="0"/>
                <a:ea typeface="Open Sauce"/>
                <a:cs typeface="Times New Roman" panose="02020603050405020304" pitchFamily="18" charset="0"/>
                <a:sym typeface="Open Sauce"/>
              </a:rPr>
              <a:t>V. Quy trình và các chức năng của hệ thống</a:t>
            </a:r>
          </a:p>
        </p:txBody>
      </p:sp>
      <p:sp>
        <p:nvSpPr>
          <p:cNvPr id="9" name="TextBox 8">
            <a:extLst>
              <a:ext uri="{FF2B5EF4-FFF2-40B4-BE49-F238E27FC236}">
                <a16:creationId xmlns:a16="http://schemas.microsoft.com/office/drawing/2014/main" id="{9BC44CDA-DE75-E499-3AB8-0E10BB27BDE2}"/>
              </a:ext>
            </a:extLst>
          </p:cNvPr>
          <p:cNvSpPr txBox="1"/>
          <p:nvPr/>
        </p:nvSpPr>
        <p:spPr>
          <a:xfrm>
            <a:off x="933001" y="1405071"/>
            <a:ext cx="3300904" cy="646331"/>
          </a:xfrm>
          <a:prstGeom prst="rect">
            <a:avLst/>
          </a:prstGeom>
          <a:noFill/>
        </p:spPr>
        <p:txBody>
          <a:bodyPr wrap="none" rtlCol="0">
            <a:spAutoFit/>
          </a:bodyPr>
          <a:lstStyle/>
          <a:p>
            <a:r>
              <a:rPr lang="en-US" sz="3600" b="1" dirty="0"/>
              <a:t>Google Business</a:t>
            </a:r>
          </a:p>
        </p:txBody>
      </p:sp>
      <p:sp>
        <p:nvSpPr>
          <p:cNvPr id="10" name="TextBox 9">
            <a:extLst>
              <a:ext uri="{FF2B5EF4-FFF2-40B4-BE49-F238E27FC236}">
                <a16:creationId xmlns:a16="http://schemas.microsoft.com/office/drawing/2014/main" id="{A570602F-77EB-1D03-82B3-DBB95D9F1916}"/>
              </a:ext>
            </a:extLst>
          </p:cNvPr>
          <p:cNvSpPr txBox="1"/>
          <p:nvPr/>
        </p:nvSpPr>
        <p:spPr>
          <a:xfrm>
            <a:off x="940374" y="2112957"/>
            <a:ext cx="7213026" cy="7294305"/>
          </a:xfrm>
          <a:prstGeom prst="rect">
            <a:avLst/>
          </a:prstGeom>
          <a:noFill/>
        </p:spPr>
        <p:txBody>
          <a:bodyPr wrap="square">
            <a:spAutoFit/>
          </a:bodyPr>
          <a:lstStyle/>
          <a:p>
            <a:pPr rtl="0" fontAlgn="base"/>
            <a:r>
              <a:rPr lang="vi-VN" sz="3600" b="0" i="0" u="none" strike="noStrike" dirty="0">
                <a:solidFill>
                  <a:srgbClr val="000000"/>
                </a:solidFill>
                <a:effectLst/>
                <a:latin typeface="Times New Roman" panose="02020603050405020304" pitchFamily="18" charset="0"/>
              </a:rPr>
              <a:t>Việc tích hợp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mang lại nhiều lợi ích cho doanh nghiệp, đặc biệt là trong việc tăng cường uy tín và thu hút khách hàng. </a:t>
            </a:r>
          </a:p>
          <a:p>
            <a:pPr rtl="0" fontAlgn="base"/>
            <a:r>
              <a:rPr lang="vi-VN" sz="3600" b="1" i="0" u="none" strike="noStrike" dirty="0">
                <a:solidFill>
                  <a:srgbClr val="000000"/>
                </a:solidFill>
                <a:effectLst/>
                <a:latin typeface="Times New Roman" panose="02020603050405020304" pitchFamily="18" charset="0"/>
              </a:rPr>
              <a:t>Hiển thị đánh giá từ </a:t>
            </a:r>
            <a:r>
              <a:rPr lang="vi-VN" sz="3600" b="1" i="0" u="none" strike="noStrike" dirty="0" err="1">
                <a:solidFill>
                  <a:srgbClr val="000000"/>
                </a:solidFill>
                <a:effectLst/>
                <a:latin typeface="Times New Roman" panose="02020603050405020304" pitchFamily="18" charset="0"/>
              </a:rPr>
              <a:t>Google</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My</a:t>
            </a:r>
            <a:r>
              <a:rPr lang="vi-VN" sz="3600" b="1" i="0" u="none" strike="noStrike" dirty="0">
                <a:solidFill>
                  <a:srgbClr val="000000"/>
                </a:solidFill>
                <a:effectLst/>
                <a:latin typeface="Times New Roman" panose="02020603050405020304" pitchFamily="18" charset="0"/>
              </a:rPr>
              <a:t> </a:t>
            </a:r>
            <a:r>
              <a:rPr lang="vi-VN" sz="3600" b="1" i="0" u="none" strike="noStrike" dirty="0" err="1">
                <a:solidFill>
                  <a:srgbClr val="000000"/>
                </a:solidFill>
                <a:effectLst/>
                <a:latin typeface="Times New Roman" panose="02020603050405020304" pitchFamily="18" charset="0"/>
              </a:rPr>
              <a:t>Business</a:t>
            </a:r>
            <a:r>
              <a:rPr lang="vi-VN" sz="3600" b="1" i="0" u="none" strike="noStrike" dirty="0">
                <a:solidFill>
                  <a:srgbClr val="000000"/>
                </a:solidFill>
                <a:effectLst/>
                <a:latin typeface="Times New Roman" panose="02020603050405020304" pitchFamily="18" charset="0"/>
              </a:rPr>
              <a:t> trên </a:t>
            </a:r>
            <a:r>
              <a:rPr lang="vi-VN" sz="3600" b="1" i="0" u="none" strike="noStrike" dirty="0" err="1">
                <a:solidFill>
                  <a:srgbClr val="000000"/>
                </a:solidFill>
                <a:effectLst/>
                <a:latin typeface="Times New Roman" panose="02020603050405020304" pitchFamily="18" charset="0"/>
              </a:rPr>
              <a:t>website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Plugin</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Reviews</a:t>
            </a:r>
            <a:r>
              <a:rPr lang="vi-VN" sz="3600" b="0" i="0" u="none" strike="noStrike" dirty="0">
                <a:solidFill>
                  <a:srgbClr val="000000"/>
                </a:solidFill>
                <a:effectLst/>
                <a:latin typeface="Times New Roman" panose="02020603050405020304" pitchFamily="18" charset="0"/>
              </a:rPr>
              <a:t> cho phép lấy các đánh giá từ </a:t>
            </a:r>
            <a:r>
              <a:rPr lang="vi-VN" sz="3600" b="0" i="0" u="none" strike="noStrike" dirty="0" err="1">
                <a:solidFill>
                  <a:srgbClr val="000000"/>
                </a:solidFill>
                <a:effectLst/>
                <a:latin typeface="Times New Roman" panose="02020603050405020304" pitchFamily="18" charset="0"/>
              </a:rPr>
              <a:t>Google</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My</a:t>
            </a:r>
            <a:r>
              <a:rPr lang="vi-VN" sz="3600" b="0" i="0" u="none" strike="noStrike" dirty="0">
                <a:solidFill>
                  <a:srgbClr val="000000"/>
                </a:solidFill>
                <a:effectLst/>
                <a:latin typeface="Times New Roman" panose="02020603050405020304" pitchFamily="18" charset="0"/>
              </a:rPr>
              <a:t> </a:t>
            </a:r>
            <a:r>
              <a:rPr lang="vi-VN" sz="3600" b="0" i="0" u="none" strike="noStrike" dirty="0" err="1">
                <a:solidFill>
                  <a:srgbClr val="000000"/>
                </a:solidFill>
                <a:effectLst/>
                <a:latin typeface="Times New Roman" panose="02020603050405020304" pitchFamily="18" charset="0"/>
              </a:rPr>
              <a:t>Business</a:t>
            </a:r>
            <a:r>
              <a:rPr lang="vi-VN" sz="3600" b="0" i="0" u="none" strike="noStrike" dirty="0">
                <a:solidFill>
                  <a:srgbClr val="000000"/>
                </a:solidFill>
                <a:effectLst/>
                <a:latin typeface="Times New Roman" panose="02020603050405020304" pitchFamily="18" charset="0"/>
              </a:rPr>
              <a:t> và hiển thị chúng trực tiếp trên trang </a:t>
            </a:r>
            <a:r>
              <a:rPr lang="vi-VN" sz="3600" b="0" i="0" u="none" strike="noStrike" dirty="0" err="1">
                <a:solidFill>
                  <a:srgbClr val="000000"/>
                </a:solidFill>
                <a:effectLst/>
                <a:latin typeface="Times New Roman" panose="02020603050405020304" pitchFamily="18" charset="0"/>
              </a:rPr>
              <a:t>web</a:t>
            </a:r>
            <a:r>
              <a:rPr lang="vi-VN" sz="3600" b="0" i="0" u="none" strike="noStrike" dirty="0">
                <a:solidFill>
                  <a:srgbClr val="000000"/>
                </a:solidFill>
                <a:effectLst/>
                <a:latin typeface="Times New Roman" panose="02020603050405020304" pitchFamily="18" charset="0"/>
              </a:rPr>
              <a:t>. Điều này giúp khách truy cập dễ dàng thấy được phản hồi tích cực từ khách hàng cũ, tạo độ tin cậy cho doanh nghiệp.</a:t>
            </a:r>
          </a:p>
        </p:txBody>
      </p:sp>
      <p:pic>
        <p:nvPicPr>
          <p:cNvPr id="18434" name="Picture 2">
            <a:extLst>
              <a:ext uri="{FF2B5EF4-FFF2-40B4-BE49-F238E27FC236}">
                <a16:creationId xmlns:a16="http://schemas.microsoft.com/office/drawing/2014/main" id="{D487A287-C4F6-7938-E62F-80BFFC36E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2080533"/>
            <a:ext cx="9349221" cy="37223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14262CCB-AFAB-661F-1DCE-E6665221B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235" y="6107143"/>
            <a:ext cx="9307385" cy="30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91802"/>
      </p:ext>
    </p:extLst>
  </p:cSld>
  <p:clrMapOvr>
    <a:masterClrMapping/>
  </p:clrMapOvr>
  <p:transition spd="slow">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7658D-F5A2-295B-F12B-B2DB59EB5D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728D8D-F223-BB7B-846D-90A701BCFC38}"/>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EE158992-BB5C-E001-C19F-D4AF3EC49173}"/>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E5CF9A9-3FC9-E23B-FFFD-070BC61AF86D}"/>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70F2A9DC-8442-13B8-78D1-6A9B3FA4B2B0}"/>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6" name="TextBox 5">
            <a:extLst>
              <a:ext uri="{FF2B5EF4-FFF2-40B4-BE49-F238E27FC236}">
                <a16:creationId xmlns:a16="http://schemas.microsoft.com/office/drawing/2014/main" id="{FAE49E7C-BD68-8F21-12AD-D5F286ED0404}"/>
              </a:ext>
            </a:extLst>
          </p:cNvPr>
          <p:cNvSpPr txBox="1"/>
          <p:nvPr/>
        </p:nvSpPr>
        <p:spPr>
          <a:xfrm>
            <a:off x="1828800" y="111050"/>
            <a:ext cx="12877800" cy="548355"/>
          </a:xfrm>
          <a:prstGeom prst="rect">
            <a:avLst/>
          </a:prstGeom>
          <a:noFill/>
        </p:spPr>
        <p:txBody>
          <a:bodyPr wrap="square" rtlCol="0">
            <a:spAutoFit/>
          </a:bodyPr>
          <a:lstStyle/>
          <a:p>
            <a:pPr>
              <a:lnSpc>
                <a:spcPts val="3483"/>
              </a:lnSpc>
            </a:pPr>
            <a:r>
              <a:rPr lang="en-US" sz="4000" i="0" u="none" strike="noStrike">
                <a:solidFill>
                  <a:srgbClr val="000000"/>
                </a:solidFill>
                <a:effectLst/>
                <a:latin typeface="Times New Roman" panose="02020603050405020304" pitchFamily="18" charset="0"/>
              </a:rPr>
              <a:t>VI. Công nghệ sử dụng trong hệ thống</a:t>
            </a:r>
            <a:endParaRPr lang="en-US" sz="4000" spc="247">
              <a:solidFill>
                <a:srgbClr val="231F20"/>
              </a:solidFill>
              <a:latin typeface="Arial Nova Cond" panose="020B0506020202020204" pitchFamily="34" charset="0"/>
              <a:ea typeface="Open Sauce"/>
              <a:cs typeface="Times New Roman" panose="02020603050405020304" pitchFamily="18" charset="0"/>
              <a:sym typeface="Open Sauce"/>
            </a:endParaRPr>
          </a:p>
        </p:txBody>
      </p:sp>
      <p:sp>
        <p:nvSpPr>
          <p:cNvPr id="11" name="TextBox 10">
            <a:extLst>
              <a:ext uri="{FF2B5EF4-FFF2-40B4-BE49-F238E27FC236}">
                <a16:creationId xmlns:a16="http://schemas.microsoft.com/office/drawing/2014/main" id="{DBDD1BC6-9C3C-4EA7-E6A8-E1B45A8A11B4}"/>
              </a:ext>
            </a:extLst>
          </p:cNvPr>
          <p:cNvSpPr txBox="1"/>
          <p:nvPr/>
        </p:nvSpPr>
        <p:spPr>
          <a:xfrm>
            <a:off x="1312448" y="1773423"/>
            <a:ext cx="15222510" cy="7632859"/>
          </a:xfrm>
          <a:prstGeom prst="rect">
            <a:avLst/>
          </a:prstGeom>
          <a:noFill/>
        </p:spPr>
        <p:txBody>
          <a:bodyPr wrap="square">
            <a:spAutoFit/>
          </a:bodyPr>
          <a:lstStyle/>
          <a:p>
            <a:pPr marL="457200" indent="-457200" rtl="0" fontAlgn="base">
              <a:spcBef>
                <a:spcPts val="1200"/>
              </a:spcBef>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Triển khai website WordPress trên DigitalOcean Cloud</a:t>
            </a:r>
          </a:p>
          <a:p>
            <a:pPr marL="457200" indent="-457200" rtl="0" fontAlgn="base">
              <a:buFont typeface="Arial" panose="020B0604020202020204" pitchFamily="34" charset="0"/>
              <a:buChar char="•"/>
            </a:pPr>
            <a:r>
              <a:rPr lang="vi-VN" sz="3200" b="1" i="0" u="none" strike="noStrike">
                <a:solidFill>
                  <a:srgbClr val="000000"/>
                </a:solidFill>
                <a:effectLst/>
                <a:latin typeface="Times New Roman" panose="02020603050405020304" pitchFamily="18" charset="0"/>
              </a:rPr>
              <a:t>WP ERP</a:t>
            </a:r>
            <a:r>
              <a:rPr lang="vi-VN" sz="3200" b="0" i="0" u="none" strike="noStrike">
                <a:solidFill>
                  <a:srgbClr val="000000"/>
                </a:solidFill>
                <a:effectLst/>
                <a:latin typeface="Times New Roman" panose="02020603050405020304" pitchFamily="18" charset="0"/>
              </a:rPr>
              <a:t> là một plugin ERP mã nguồn mở cho WordPress, cho phép bạn quản lý các hoạt động doanh nghiệp trực tiếp từ trang web WordPress của mình.</a:t>
            </a: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a:t>
            </a:r>
            <a:r>
              <a:rPr lang="vi-VN" sz="3200" b="1" i="0" u="none" strike="noStrike">
                <a:solidFill>
                  <a:srgbClr val="000000"/>
                </a:solidFill>
                <a:effectLst/>
                <a:latin typeface="Times New Roman" panose="02020603050405020304" pitchFamily="18" charset="0"/>
              </a:rPr>
              <a:t>Facebook, Tiktok</a:t>
            </a:r>
            <a:endParaRPr lang="vi-VN" sz="3200" b="0" i="0" u="none" strike="noStrike">
              <a:solidFill>
                <a:srgbClr val="000000"/>
              </a:solidFill>
              <a:effectLst/>
              <a:latin typeface="Times New Roman" panose="02020603050405020304" pitchFamily="18" charset="0"/>
            </a:endParaRP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a:t>
            </a:r>
            <a:r>
              <a:rPr lang="vi-VN" sz="3200" b="1" i="0" u="none" strike="noStrike">
                <a:solidFill>
                  <a:srgbClr val="000000"/>
                </a:solidFill>
                <a:effectLst/>
                <a:latin typeface="Times New Roman" panose="02020603050405020304" pitchFamily="18" charset="0"/>
              </a:rPr>
              <a:t>Zoho Social</a:t>
            </a:r>
            <a:endParaRPr lang="vi-VN" sz="3200" b="0" i="0" u="none" strike="noStrike">
              <a:solidFill>
                <a:srgbClr val="000000"/>
              </a:solidFill>
              <a:effectLst/>
              <a:latin typeface="Times New Roman" panose="02020603050405020304" pitchFamily="18" charset="0"/>
            </a:endParaRP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a:t>
            </a:r>
            <a:r>
              <a:rPr lang="vi-VN" sz="3200" b="1" i="0" u="none" strike="noStrike">
                <a:solidFill>
                  <a:srgbClr val="000000"/>
                </a:solidFill>
                <a:effectLst/>
                <a:latin typeface="Times New Roman" panose="02020603050405020304" pitchFamily="18" charset="0"/>
              </a:rPr>
              <a:t> ZohoSaleIQ</a:t>
            </a: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a:t>
            </a:r>
            <a:r>
              <a:rPr lang="vi-VN" sz="3200" b="1" i="0" u="none" strike="noStrike">
                <a:solidFill>
                  <a:srgbClr val="000000"/>
                </a:solidFill>
                <a:effectLst/>
                <a:latin typeface="Times New Roman" panose="02020603050405020304" pitchFamily="18" charset="0"/>
              </a:rPr>
              <a:t>Contact Form 7</a:t>
            </a:r>
            <a:endParaRPr lang="vi-VN" sz="3200" b="0" i="0" u="none" strike="noStrike">
              <a:solidFill>
                <a:srgbClr val="000000"/>
              </a:solidFill>
              <a:effectLst/>
              <a:latin typeface="Times New Roman" panose="02020603050405020304" pitchFamily="18" charset="0"/>
            </a:endParaRP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a:t>
            </a:r>
            <a:r>
              <a:rPr lang="vi-VN" sz="3200" b="1" i="0" u="none" strike="noStrike">
                <a:solidFill>
                  <a:srgbClr val="000000"/>
                </a:solidFill>
                <a:effectLst/>
                <a:latin typeface="Times New Roman" panose="02020603050405020304" pitchFamily="18" charset="0"/>
              </a:rPr>
              <a:t>Google Analytics</a:t>
            </a:r>
            <a:endParaRPr lang="vi-VN" sz="3200" b="0" i="0" u="none" strike="noStrike">
              <a:solidFill>
                <a:srgbClr val="000000"/>
              </a:solidFill>
              <a:effectLst/>
              <a:latin typeface="Times New Roman" panose="02020603050405020304" pitchFamily="18" charset="0"/>
            </a:endParaRP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Đồng bộ dữ liệu </a:t>
            </a:r>
            <a:r>
              <a:rPr lang="vi-VN" sz="3200" b="1" i="0" u="none" strike="noStrike">
                <a:solidFill>
                  <a:srgbClr val="000000"/>
                </a:solidFill>
                <a:effectLst/>
                <a:latin typeface="Times New Roman" panose="02020603050405020304" pitchFamily="18" charset="0"/>
              </a:rPr>
              <a:t>WordPress </a:t>
            </a:r>
            <a:r>
              <a:rPr lang="vi-VN" sz="3200" b="0" i="0" u="none" strike="noStrike">
                <a:solidFill>
                  <a:srgbClr val="000000"/>
                </a:solidFill>
                <a:effectLst/>
                <a:latin typeface="Times New Roman" panose="02020603050405020304" pitchFamily="18" charset="0"/>
              </a:rPr>
              <a:t>và </a:t>
            </a:r>
            <a:r>
              <a:rPr lang="vi-VN" sz="3200" b="1" i="0" u="none" strike="noStrike">
                <a:solidFill>
                  <a:srgbClr val="000000"/>
                </a:solidFill>
                <a:effectLst/>
                <a:latin typeface="Times New Roman" panose="02020603050405020304" pitchFamily="18" charset="0"/>
              </a:rPr>
              <a:t>ERPNext</a:t>
            </a:r>
            <a:endParaRPr lang="vi-VN" sz="3200" b="0" i="0" u="none" strike="noStrike">
              <a:solidFill>
                <a:srgbClr val="000000"/>
              </a:solidFill>
              <a:effectLst/>
              <a:latin typeface="Times New Roman" panose="02020603050405020304" pitchFamily="18" charset="0"/>
            </a:endParaRPr>
          </a:p>
          <a:p>
            <a:pPr marL="457200" indent="-457200" rtl="0" fontAlgn="base">
              <a:buFont typeface="Arial" panose="020B0604020202020204" pitchFamily="34" charset="0"/>
              <a:buChar char="•"/>
            </a:pPr>
            <a:r>
              <a:rPr lang="vi-VN" sz="3200" b="1" i="0" u="none" strike="noStrike">
                <a:solidFill>
                  <a:srgbClr val="000000"/>
                </a:solidFill>
                <a:effectLst/>
                <a:latin typeface="Times New Roman" panose="02020603050405020304" pitchFamily="18" charset="0"/>
              </a:rPr>
              <a:t>Google URL Builder / UTM Tracking</a:t>
            </a:r>
            <a:r>
              <a:rPr lang="vi-VN" sz="3200" b="0" i="0" u="none" strike="noStrike">
                <a:solidFill>
                  <a:srgbClr val="000000"/>
                </a:solidFill>
                <a:effectLst/>
                <a:latin typeface="Times New Roman" panose="02020603050405020304" pitchFamily="18" charset="0"/>
              </a:rPr>
              <a:t>: Theo dõi nguồn truy cập và chiến dịch.</a:t>
            </a: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Triển khai </a:t>
            </a:r>
            <a:r>
              <a:rPr lang="vi-VN" sz="3200" b="1" i="0" u="none" strike="noStrike">
                <a:solidFill>
                  <a:srgbClr val="000000"/>
                </a:solidFill>
                <a:effectLst/>
                <a:latin typeface="Times New Roman" panose="02020603050405020304" pitchFamily="18" charset="0"/>
              </a:rPr>
              <a:t>Cloudflare </a:t>
            </a:r>
            <a:r>
              <a:rPr lang="vi-VN" sz="3200" b="0" i="0" u="none" strike="noStrike">
                <a:solidFill>
                  <a:srgbClr val="000000"/>
                </a:solidFill>
                <a:effectLst/>
                <a:latin typeface="Times New Roman" panose="02020603050405020304" pitchFamily="18" charset="0"/>
              </a:rPr>
              <a:t>cho website WordPress với các thiết lập DNS, SSL, Security</a:t>
            </a:r>
          </a:p>
          <a:p>
            <a:pPr marL="457200" indent="-457200" rtl="0" fontAlgn="base">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hệ thống thanh toán </a:t>
            </a:r>
            <a:r>
              <a:rPr lang="vi-VN" sz="3200" b="1" i="0" u="none" strike="noStrike">
                <a:solidFill>
                  <a:srgbClr val="000000"/>
                </a:solidFill>
                <a:effectLst/>
                <a:latin typeface="Times New Roman" panose="02020603050405020304" pitchFamily="18" charset="0"/>
              </a:rPr>
              <a:t>PayOS</a:t>
            </a:r>
            <a:endParaRPr lang="vi-VN" sz="3200" b="0" i="0" u="none" strike="noStrike">
              <a:solidFill>
                <a:srgbClr val="000000"/>
              </a:solidFill>
              <a:effectLst/>
              <a:latin typeface="Times New Roman" panose="02020603050405020304" pitchFamily="18" charset="0"/>
            </a:endParaRPr>
          </a:p>
          <a:p>
            <a:pPr marL="457200" indent="-457200" rtl="0" fontAlgn="base">
              <a:spcAft>
                <a:spcPts val="1200"/>
              </a:spcAft>
              <a:buFont typeface="Arial" panose="020B0604020202020204" pitchFamily="34" charset="0"/>
              <a:buChar char="•"/>
            </a:pPr>
            <a:r>
              <a:rPr lang="vi-VN" sz="3200" b="1" i="0" u="none" strike="noStrike">
                <a:solidFill>
                  <a:srgbClr val="000000"/>
                </a:solidFill>
                <a:effectLst/>
                <a:latin typeface="Times New Roman" panose="02020603050405020304" pitchFamily="18" charset="0"/>
              </a:rPr>
              <a:t>Automated Backups </a:t>
            </a:r>
            <a:r>
              <a:rPr lang="vi-VN" sz="3200" b="0" i="0" u="none" strike="noStrike">
                <a:solidFill>
                  <a:srgbClr val="000000"/>
                </a:solidFill>
                <a:effectLst/>
                <a:latin typeface="Times New Roman" panose="02020603050405020304" pitchFamily="18" charset="0"/>
              </a:rPr>
              <a:t>và Snapshot trên DigitalOcean</a:t>
            </a:r>
          </a:p>
          <a:p>
            <a:pPr marL="457200" indent="-457200">
              <a:buFont typeface="Arial" panose="020B0604020202020204" pitchFamily="34" charset="0"/>
              <a:buChar char="•"/>
            </a:pPr>
            <a:r>
              <a:rPr lang="vi-VN" sz="3200" b="0" i="0" u="none" strike="noStrike">
                <a:solidFill>
                  <a:srgbClr val="000000"/>
                </a:solidFill>
                <a:effectLst/>
                <a:latin typeface="Times New Roman" panose="02020603050405020304" pitchFamily="18" charset="0"/>
              </a:rPr>
              <a:t>Tích hợp </a:t>
            </a:r>
            <a:r>
              <a:rPr lang="vi-VN" sz="3200" b="1" i="0" u="none" strike="noStrike">
                <a:solidFill>
                  <a:srgbClr val="000000"/>
                </a:solidFill>
                <a:effectLst/>
                <a:latin typeface="Times New Roman" panose="02020603050405020304" pitchFamily="18" charset="0"/>
              </a:rPr>
              <a:t>WP Offload Media Lite </a:t>
            </a:r>
            <a:r>
              <a:rPr lang="vi-VN" sz="3200" b="0" i="0" u="none" strike="noStrike">
                <a:solidFill>
                  <a:srgbClr val="000000"/>
                </a:solidFill>
                <a:effectLst/>
                <a:latin typeface="Times New Roman" panose="02020603050405020304" pitchFamily="18" charset="0"/>
              </a:rPr>
              <a:t>với </a:t>
            </a:r>
            <a:r>
              <a:rPr lang="vi-VN" sz="3200" b="1" i="0" u="none" strike="noStrike">
                <a:solidFill>
                  <a:srgbClr val="000000"/>
                </a:solidFill>
                <a:effectLst/>
                <a:latin typeface="Times New Roman" panose="02020603050405020304" pitchFamily="18" charset="0"/>
              </a:rPr>
              <a:t>Spaces Storage</a:t>
            </a:r>
            <a:r>
              <a:rPr lang="vi-VN" sz="3200" b="0" i="0" u="none" strike="noStrike">
                <a:solidFill>
                  <a:srgbClr val="000000"/>
                </a:solidFill>
                <a:effectLst/>
                <a:latin typeface="Times New Roman" panose="02020603050405020304" pitchFamily="18" charset="0"/>
              </a:rPr>
              <a:t> của DigitalOcean, lưu trữ media qua CDN</a:t>
            </a:r>
            <a:endParaRPr lang="en-US" sz="3200"/>
          </a:p>
        </p:txBody>
      </p:sp>
    </p:spTree>
    <p:extLst>
      <p:ext uri="{BB962C8B-B14F-4D97-AF65-F5344CB8AC3E}">
        <p14:creationId xmlns:p14="http://schemas.microsoft.com/office/powerpoint/2010/main" val="1011096277"/>
      </p:ext>
    </p:extLst>
  </p:cSld>
  <p:clrMapOvr>
    <a:masterClrMapping/>
  </p:clrMapOvr>
  <p:transition spd="slow">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AD83F-D98C-4CA8-D5C6-AA079F0435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06E573-3D9C-C519-186E-9FA76F4B9BB4}"/>
              </a:ext>
            </a:extLst>
          </p:cNvPr>
          <p:cNvSpPr/>
          <p:nvPr/>
        </p:nvSpPr>
        <p:spPr>
          <a:xfrm>
            <a:off x="-2895600" y="8618309"/>
            <a:ext cx="5523457" cy="5169426"/>
          </a:xfrm>
          <a:custGeom>
            <a:avLst/>
            <a:gdLst/>
            <a:ahLst/>
            <a:cxnLst/>
            <a:rect l="l" t="t" r="r" b="b"/>
            <a:pathLst>
              <a:path w="5523457" h="5169426">
                <a:moveTo>
                  <a:pt x="0" y="0"/>
                </a:moveTo>
                <a:lnTo>
                  <a:pt x="5523457" y="0"/>
                </a:lnTo>
                <a:lnTo>
                  <a:pt x="5523457" y="5169426"/>
                </a:lnTo>
                <a:lnTo>
                  <a:pt x="0" y="5169426"/>
                </a:lnTo>
                <a:lnTo>
                  <a:pt x="0" y="0"/>
                </a:lnTo>
                <a:close/>
              </a:path>
            </a:pathLst>
          </a:custGeom>
          <a:blipFill>
            <a:blip r:embed="rId2">
              <a:extLst>
                <a:ext uri="{96DAC541-7B7A-43D3-8B79-37D633B846F1}">
                  <asvg:svgBlip xmlns:asvg="http://schemas.microsoft.com/office/drawing/2016/SVG/main" r:embed="rId3"/>
                </a:ext>
              </a:extLst>
            </a:blip>
            <a:stretch>
              <a:fillRect t="-3424" b="-3424"/>
            </a:stretch>
          </a:blipFill>
        </p:spPr>
        <p:txBody>
          <a:bodyPr/>
          <a:lstStyle/>
          <a:p>
            <a:endParaRPr lang="en-US"/>
          </a:p>
        </p:txBody>
      </p:sp>
      <p:sp>
        <p:nvSpPr>
          <p:cNvPr id="3" name="Freeform 3">
            <a:extLst>
              <a:ext uri="{FF2B5EF4-FFF2-40B4-BE49-F238E27FC236}">
                <a16:creationId xmlns:a16="http://schemas.microsoft.com/office/drawing/2014/main" id="{749D2657-EFE1-AD4F-BEBE-819D2AF92FD7}"/>
              </a:ext>
            </a:extLst>
          </p:cNvPr>
          <p:cNvSpPr/>
          <p:nvPr/>
        </p:nvSpPr>
        <p:spPr>
          <a:xfrm>
            <a:off x="13769715" y="-7574940"/>
            <a:ext cx="9348363" cy="9348363"/>
          </a:xfrm>
          <a:custGeom>
            <a:avLst/>
            <a:gdLst/>
            <a:ahLst/>
            <a:cxnLst/>
            <a:rect l="l" t="t" r="r" b="b"/>
            <a:pathLst>
              <a:path w="9348363" h="9348363">
                <a:moveTo>
                  <a:pt x="0" y="0"/>
                </a:moveTo>
                <a:lnTo>
                  <a:pt x="9348363" y="0"/>
                </a:lnTo>
                <a:lnTo>
                  <a:pt x="9348363" y="9348363"/>
                </a:lnTo>
                <a:lnTo>
                  <a:pt x="0" y="9348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91E8957A-A0E1-7C0A-BEB4-45097267E510}"/>
              </a:ext>
            </a:extLst>
          </p:cNvPr>
          <p:cNvGrpSpPr/>
          <p:nvPr/>
        </p:nvGrpSpPr>
        <p:grpSpPr>
          <a:xfrm>
            <a:off x="16537456" y="225102"/>
            <a:ext cx="1523998" cy="1313452"/>
            <a:chOff x="0" y="0"/>
            <a:chExt cx="2031997" cy="1751269"/>
          </a:xfrm>
        </p:grpSpPr>
        <p:sp>
          <p:nvSpPr>
            <p:cNvPr id="5" name="Freeform 5">
              <a:extLst>
                <a:ext uri="{FF2B5EF4-FFF2-40B4-BE49-F238E27FC236}">
                  <a16:creationId xmlns:a16="http://schemas.microsoft.com/office/drawing/2014/main" id="{D51508BB-D6F8-3AA9-8A87-C902915F3CBC}"/>
                </a:ext>
              </a:extLst>
            </p:cNvPr>
            <p:cNvSpPr/>
            <p:nvPr/>
          </p:nvSpPr>
          <p:spPr>
            <a:xfrm>
              <a:off x="0" y="0"/>
              <a:ext cx="2032000" cy="1751330"/>
            </a:xfrm>
            <a:custGeom>
              <a:avLst/>
              <a:gdLst/>
              <a:ahLst/>
              <a:cxnLst/>
              <a:rect l="l" t="t" r="r" b="b"/>
              <a:pathLst>
                <a:path w="2032000" h="1751330">
                  <a:moveTo>
                    <a:pt x="0" y="0"/>
                  </a:moveTo>
                  <a:lnTo>
                    <a:pt x="2032000" y="0"/>
                  </a:lnTo>
                  <a:lnTo>
                    <a:pt x="2032000" y="1751330"/>
                  </a:lnTo>
                  <a:lnTo>
                    <a:pt x="0" y="1751330"/>
                  </a:lnTo>
                  <a:lnTo>
                    <a:pt x="0" y="0"/>
                  </a:lnTo>
                  <a:close/>
                </a:path>
              </a:pathLst>
            </a:custGeom>
            <a:blipFill>
              <a:blip r:embed="rId4"/>
              <a:stretch>
                <a:fillRect l="-1710" r="-1710" b="3"/>
              </a:stretch>
            </a:blipFill>
          </p:spPr>
          <p:txBody>
            <a:bodyPr/>
            <a:lstStyle/>
            <a:p>
              <a:endParaRPr lang="en-US"/>
            </a:p>
          </p:txBody>
        </p:sp>
      </p:grpSp>
      <p:sp>
        <p:nvSpPr>
          <p:cNvPr id="6" name="TextBox 5">
            <a:extLst>
              <a:ext uri="{FF2B5EF4-FFF2-40B4-BE49-F238E27FC236}">
                <a16:creationId xmlns:a16="http://schemas.microsoft.com/office/drawing/2014/main" id="{0F7372D8-6295-45C1-53E6-B0BBAEF39709}"/>
              </a:ext>
            </a:extLst>
          </p:cNvPr>
          <p:cNvSpPr txBox="1"/>
          <p:nvPr/>
        </p:nvSpPr>
        <p:spPr>
          <a:xfrm>
            <a:off x="1828800" y="111050"/>
            <a:ext cx="12877800" cy="548355"/>
          </a:xfrm>
          <a:prstGeom prst="rect">
            <a:avLst/>
          </a:prstGeom>
          <a:noFill/>
        </p:spPr>
        <p:txBody>
          <a:bodyPr wrap="square" rtlCol="0">
            <a:spAutoFit/>
          </a:bodyPr>
          <a:lstStyle/>
          <a:p>
            <a:pPr>
              <a:lnSpc>
                <a:spcPts val="3483"/>
              </a:lnSpc>
            </a:pPr>
            <a:r>
              <a:rPr lang="en-US" sz="4000" i="0" u="none" strike="noStrike">
                <a:solidFill>
                  <a:srgbClr val="000000"/>
                </a:solidFill>
                <a:effectLst/>
                <a:latin typeface="Times New Roman" panose="02020603050405020304" pitchFamily="18" charset="0"/>
              </a:rPr>
              <a:t>VII. Tài liệu tham khảo</a:t>
            </a:r>
            <a:endParaRPr lang="en-US" sz="4000" spc="247">
              <a:solidFill>
                <a:srgbClr val="231F20"/>
              </a:solidFill>
              <a:latin typeface="Arial Nova Cond" panose="020B0506020202020204" pitchFamily="34" charset="0"/>
              <a:ea typeface="Open Sauce"/>
              <a:cs typeface="Times New Roman" panose="02020603050405020304" pitchFamily="18" charset="0"/>
              <a:sym typeface="Open Sauce"/>
            </a:endParaRPr>
          </a:p>
        </p:txBody>
      </p:sp>
      <p:sp>
        <p:nvSpPr>
          <p:cNvPr id="11" name="TextBox 10">
            <a:extLst>
              <a:ext uri="{FF2B5EF4-FFF2-40B4-BE49-F238E27FC236}">
                <a16:creationId xmlns:a16="http://schemas.microsoft.com/office/drawing/2014/main" id="{B242E0B6-4B2F-AD15-1617-B06976D133EC}"/>
              </a:ext>
            </a:extLst>
          </p:cNvPr>
          <p:cNvSpPr txBox="1"/>
          <p:nvPr/>
        </p:nvSpPr>
        <p:spPr>
          <a:xfrm>
            <a:off x="1532745" y="4481780"/>
            <a:ext cx="15222510" cy="1323439"/>
          </a:xfrm>
          <a:prstGeom prst="rect">
            <a:avLst/>
          </a:prstGeom>
          <a:noFill/>
        </p:spPr>
        <p:txBody>
          <a:bodyPr wrap="square">
            <a:spAutoFit/>
          </a:bodyPr>
          <a:lstStyle/>
          <a:p>
            <a:pPr marL="457200" rtl="0"/>
            <a:r>
              <a:rPr lang="en-US" sz="4000" b="0" i="0" u="sng" strike="noStrike">
                <a:solidFill>
                  <a:srgbClr val="1155CC"/>
                </a:solidFill>
                <a:effectLst/>
                <a:latin typeface="Times New Roman" panose="02020603050405020304" pitchFamily="18" charset="0"/>
                <a:hlinkClick r:id="rId5"/>
              </a:rPr>
              <a:t>https://ananas.vn/product-list/</a:t>
            </a:r>
            <a:endParaRPr lang="en-US" sz="4000" b="0">
              <a:effectLst/>
            </a:endParaRPr>
          </a:p>
          <a:p>
            <a:r>
              <a:rPr lang="en-US" sz="4000">
                <a:solidFill>
                  <a:srgbClr val="000000"/>
                </a:solidFill>
                <a:latin typeface="Times New Roman" panose="02020603050405020304" pitchFamily="18" charset="0"/>
              </a:rPr>
              <a:t>    </a:t>
            </a:r>
            <a:r>
              <a:rPr lang="en-US" sz="4000" b="0" i="0" u="sng" strike="noStrike">
                <a:solidFill>
                  <a:srgbClr val="1155CC"/>
                </a:solidFill>
                <a:effectLst/>
                <a:latin typeface="Times New Roman" panose="02020603050405020304" pitchFamily="18" charset="0"/>
                <a:hlinkClick r:id="rId6"/>
              </a:rPr>
              <a:t>https://payos.vn/doc</a:t>
            </a:r>
            <a:endParaRPr lang="en-US" sz="4000"/>
          </a:p>
        </p:txBody>
      </p:sp>
    </p:spTree>
    <p:extLst>
      <p:ext uri="{BB962C8B-B14F-4D97-AF65-F5344CB8AC3E}">
        <p14:creationId xmlns:p14="http://schemas.microsoft.com/office/powerpoint/2010/main" val="1197416395"/>
      </p:ext>
    </p:extLst>
  </p:cSld>
  <p:clrMapOvr>
    <a:masterClrMapping/>
  </p:clrMapOvr>
  <p:transition spd="slow">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73854" y="3467100"/>
            <a:ext cx="12940290" cy="3043269"/>
          </a:xfrm>
          <a:prstGeom prst="rect">
            <a:avLst/>
          </a:prstGeom>
        </p:spPr>
        <p:txBody>
          <a:bodyPr wrap="square" lIns="0" tIns="0" rIns="0" bIns="0" rtlCol="0" anchor="t">
            <a:spAutoFit/>
          </a:bodyPr>
          <a:lstStyle/>
          <a:p>
            <a:pPr marL="0" lvl="0" indent="0" algn="ctr">
              <a:lnSpc>
                <a:spcPts val="26009"/>
              </a:lnSpc>
              <a:spcBef>
                <a:spcPct val="0"/>
              </a:spcBef>
            </a:pPr>
            <a:r>
              <a:rPr lang="en-US" sz="18577" b="1" i="1">
                <a:solidFill>
                  <a:srgbClr val="00B050"/>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92D050"/>
            </a:solidFill>
            <a:prstDash val="solid"/>
            <a:headEnd type="none" w="sm" len="sm"/>
            <a:tailEnd type="none" w="sm" len="sm"/>
          </a:ln>
        </p:spPr>
        <p:txBody>
          <a:bodyPr/>
          <a:lstStyle/>
          <a:p>
            <a:endParaRPr lang="en-US">
              <a:solidFill>
                <a:srgbClr val="00B050"/>
              </a:solidFill>
            </a:endParaRPr>
          </a:p>
        </p:txBody>
      </p:sp>
      <p:sp>
        <p:nvSpPr>
          <p:cNvPr id="5" name="AutoShape 5"/>
          <p:cNvSpPr/>
          <p:nvPr/>
        </p:nvSpPr>
        <p:spPr>
          <a:xfrm>
            <a:off x="5897880" y="8159883"/>
            <a:ext cx="6492240" cy="0"/>
          </a:xfrm>
          <a:prstGeom prst="line">
            <a:avLst/>
          </a:prstGeom>
          <a:ln w="76200" cap="flat">
            <a:solidFill>
              <a:srgbClr val="00B050"/>
            </a:solidFill>
            <a:prstDash val="solid"/>
            <a:headEnd type="none" w="sm" len="sm"/>
            <a:tailEnd type="none" w="sm" len="sm"/>
          </a:ln>
        </p:spPr>
        <p:txBody>
          <a:bodyPr/>
          <a:lstStyle/>
          <a:p>
            <a:endParaRPr lang="en-US">
              <a:solidFill>
                <a:srgbClr val="00B050"/>
              </a:solidFill>
            </a:endParaRPr>
          </a:p>
        </p:txBody>
      </p:sp>
      <p:sp>
        <p:nvSpPr>
          <p:cNvPr id="7" name="Freeform 40">
            <a:extLst>
              <a:ext uri="{FF2B5EF4-FFF2-40B4-BE49-F238E27FC236}">
                <a16:creationId xmlns:a16="http://schemas.microsoft.com/office/drawing/2014/main" id="{A7B00E0B-866D-66E8-9F58-9883AC3EF7C7}"/>
              </a:ext>
            </a:extLst>
          </p:cNvPr>
          <p:cNvSpPr/>
          <p:nvPr/>
        </p:nvSpPr>
        <p:spPr>
          <a:xfrm>
            <a:off x="-3200400" y="-2584713"/>
            <a:ext cx="5523457" cy="5169426"/>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40">
            <a:extLst>
              <a:ext uri="{FF2B5EF4-FFF2-40B4-BE49-F238E27FC236}">
                <a16:creationId xmlns:a16="http://schemas.microsoft.com/office/drawing/2014/main" id="{DB526C1C-48D5-912B-46FA-BD80EF9D10B9}"/>
              </a:ext>
            </a:extLst>
          </p:cNvPr>
          <p:cNvSpPr/>
          <p:nvPr/>
        </p:nvSpPr>
        <p:spPr>
          <a:xfrm>
            <a:off x="15614144" y="7702287"/>
            <a:ext cx="5523457" cy="5169426"/>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7">
            <a:extLst>
              <a:ext uri="{FF2B5EF4-FFF2-40B4-BE49-F238E27FC236}">
                <a16:creationId xmlns:a16="http://schemas.microsoft.com/office/drawing/2014/main" id="{7115FFD9-1978-9964-103A-2860C065BED7}"/>
              </a:ext>
            </a:extLst>
          </p:cNvPr>
          <p:cNvSpPr/>
          <p:nvPr/>
        </p:nvSpPr>
        <p:spPr>
          <a:xfrm>
            <a:off x="16537456" y="225102"/>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1167</TotalTime>
  <Words>4784</Words>
  <Application>Microsoft Office PowerPoint</Application>
  <PresentationFormat>Custom</PresentationFormat>
  <Paragraphs>395</Paragraphs>
  <Slides>97</Slides>
  <Notes>1</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97</vt:i4>
      </vt:variant>
    </vt:vector>
  </HeadingPairs>
  <TitlesOfParts>
    <vt:vector size="110" baseType="lpstr">
      <vt:lpstr>Calibri</vt:lpstr>
      <vt:lpstr>Arimo</vt:lpstr>
      <vt:lpstr>Aptos Black</vt:lpstr>
      <vt:lpstr>Aptos</vt:lpstr>
      <vt:lpstr>Abadi</vt:lpstr>
      <vt:lpstr>Quicksand Bold</vt:lpstr>
      <vt:lpstr>Quicksand</vt:lpstr>
      <vt:lpstr>Arial Nova Cond</vt:lpstr>
      <vt:lpstr>Arial</vt:lpstr>
      <vt:lpstr>Cormorant Garamond Bold Italics</vt:lpstr>
      <vt:lpstr>Noto Sans JP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Đạo Bùi Quang</cp:lastModifiedBy>
  <cp:revision>48</cp:revision>
  <dcterms:created xsi:type="dcterms:W3CDTF">2006-08-16T00:00:00Z</dcterms:created>
  <dcterms:modified xsi:type="dcterms:W3CDTF">2024-11-05T00:08:25Z</dcterms:modified>
  <dc:identifier>DAGU3mhWQA4</dc:identifier>
</cp:coreProperties>
</file>